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4" r:id="rId3"/>
    <p:sldId id="285" r:id="rId4"/>
    <p:sldId id="286" r:id="rId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6531"/>
  </p:normalViewPr>
  <p:slideViewPr>
    <p:cSldViewPr>
      <p:cViewPr varScale="1">
        <p:scale>
          <a:sx n="110" d="100"/>
          <a:sy n="110" d="100"/>
        </p:scale>
        <p:origin x="222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33188"/>
            <a:ext cx="1154430" cy="25400"/>
          </a:xfrm>
          <a:custGeom>
            <a:avLst/>
            <a:gdLst/>
            <a:ahLst/>
            <a:cxnLst/>
            <a:rect l="l" t="t" r="r" b="b"/>
            <a:pathLst>
              <a:path w="1154430" h="25400">
                <a:moveTo>
                  <a:pt x="0" y="24812"/>
                </a:moveTo>
                <a:lnTo>
                  <a:pt x="1154121" y="24812"/>
                </a:lnTo>
                <a:lnTo>
                  <a:pt x="1154121" y="0"/>
                </a:lnTo>
                <a:lnTo>
                  <a:pt x="0" y="0"/>
                </a:lnTo>
                <a:lnTo>
                  <a:pt x="0" y="24812"/>
                </a:lnTo>
                <a:close/>
              </a:path>
            </a:pathLst>
          </a:custGeom>
          <a:solidFill>
            <a:srgbClr val="E32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45765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EA6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98986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897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563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77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22140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545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783717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E32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936937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EA6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89877" y="6833188"/>
            <a:ext cx="1154430" cy="25400"/>
          </a:xfrm>
          <a:custGeom>
            <a:avLst/>
            <a:gdLst/>
            <a:ahLst/>
            <a:cxnLst/>
            <a:rect l="l" t="t" r="r" b="b"/>
            <a:pathLst>
              <a:path w="1154429" h="25400">
                <a:moveTo>
                  <a:pt x="1154122" y="0"/>
                </a:moveTo>
                <a:lnTo>
                  <a:pt x="0" y="0"/>
                </a:lnTo>
                <a:lnTo>
                  <a:pt x="0" y="24812"/>
                </a:lnTo>
                <a:lnTo>
                  <a:pt x="1154122" y="24812"/>
                </a:lnTo>
                <a:lnTo>
                  <a:pt x="1154122" y="0"/>
                </a:lnTo>
                <a:close/>
              </a:path>
            </a:pathLst>
          </a:custGeom>
          <a:solidFill>
            <a:srgbClr val="897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642" y="194701"/>
            <a:ext cx="709320" cy="712682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2690" y="202846"/>
            <a:ext cx="696392" cy="6963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15562" y="179323"/>
            <a:ext cx="3912875" cy="568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624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624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624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624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33188"/>
            <a:ext cx="1154430" cy="25400"/>
          </a:xfrm>
          <a:custGeom>
            <a:avLst/>
            <a:gdLst/>
            <a:ahLst/>
            <a:cxnLst/>
            <a:rect l="l" t="t" r="r" b="b"/>
            <a:pathLst>
              <a:path w="1154430" h="25400">
                <a:moveTo>
                  <a:pt x="0" y="24812"/>
                </a:moveTo>
                <a:lnTo>
                  <a:pt x="1154121" y="24812"/>
                </a:lnTo>
                <a:lnTo>
                  <a:pt x="1154121" y="0"/>
                </a:lnTo>
                <a:lnTo>
                  <a:pt x="0" y="0"/>
                </a:lnTo>
                <a:lnTo>
                  <a:pt x="0" y="24812"/>
                </a:lnTo>
                <a:close/>
              </a:path>
            </a:pathLst>
          </a:custGeom>
          <a:solidFill>
            <a:srgbClr val="E32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45765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EA6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98986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897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563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77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22140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545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783717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E32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936937" y="6833188"/>
            <a:ext cx="1162050" cy="25400"/>
          </a:xfrm>
          <a:custGeom>
            <a:avLst/>
            <a:gdLst/>
            <a:ahLst/>
            <a:cxnLst/>
            <a:rect l="l" t="t" r="r" b="b"/>
            <a:pathLst>
              <a:path w="1162050" h="25400">
                <a:moveTo>
                  <a:pt x="1161576" y="0"/>
                </a:moveTo>
                <a:lnTo>
                  <a:pt x="0" y="0"/>
                </a:lnTo>
                <a:lnTo>
                  <a:pt x="0" y="24812"/>
                </a:lnTo>
                <a:lnTo>
                  <a:pt x="1161576" y="24812"/>
                </a:lnTo>
                <a:lnTo>
                  <a:pt x="1161576" y="0"/>
                </a:lnTo>
                <a:close/>
              </a:path>
            </a:pathLst>
          </a:custGeom>
          <a:solidFill>
            <a:srgbClr val="4EA6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89877" y="6833188"/>
            <a:ext cx="1154430" cy="25400"/>
          </a:xfrm>
          <a:custGeom>
            <a:avLst/>
            <a:gdLst/>
            <a:ahLst/>
            <a:cxnLst/>
            <a:rect l="l" t="t" r="r" b="b"/>
            <a:pathLst>
              <a:path w="1154429" h="25400">
                <a:moveTo>
                  <a:pt x="1154122" y="0"/>
                </a:moveTo>
                <a:lnTo>
                  <a:pt x="0" y="0"/>
                </a:lnTo>
                <a:lnTo>
                  <a:pt x="0" y="24812"/>
                </a:lnTo>
                <a:lnTo>
                  <a:pt x="1154122" y="24812"/>
                </a:lnTo>
                <a:lnTo>
                  <a:pt x="1154122" y="0"/>
                </a:lnTo>
                <a:close/>
              </a:path>
            </a:pathLst>
          </a:custGeom>
          <a:solidFill>
            <a:srgbClr val="897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5919" y="82803"/>
            <a:ext cx="5772160" cy="885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624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7971" y="3158034"/>
            <a:ext cx="122555" cy="334010"/>
          </a:xfrm>
          <a:custGeom>
            <a:avLst/>
            <a:gdLst/>
            <a:ahLst/>
            <a:cxnLst/>
            <a:rect l="l" t="t" r="r" b="b"/>
            <a:pathLst>
              <a:path w="122554" h="334010">
                <a:moveTo>
                  <a:pt x="122030" y="0"/>
                </a:moveTo>
                <a:lnTo>
                  <a:pt x="0" y="0"/>
                </a:lnTo>
                <a:lnTo>
                  <a:pt x="0" y="333425"/>
                </a:lnTo>
                <a:lnTo>
                  <a:pt x="122030" y="333425"/>
                </a:lnTo>
                <a:lnTo>
                  <a:pt x="122030" y="0"/>
                </a:lnTo>
                <a:close/>
              </a:path>
            </a:pathLst>
          </a:custGeom>
          <a:solidFill>
            <a:srgbClr val="E32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9099" y="3158034"/>
            <a:ext cx="122555" cy="334010"/>
          </a:xfrm>
          <a:custGeom>
            <a:avLst/>
            <a:gdLst/>
            <a:ahLst/>
            <a:cxnLst/>
            <a:rect l="l" t="t" r="r" b="b"/>
            <a:pathLst>
              <a:path w="122554" h="334010">
                <a:moveTo>
                  <a:pt x="122030" y="0"/>
                </a:moveTo>
                <a:lnTo>
                  <a:pt x="0" y="0"/>
                </a:lnTo>
                <a:lnTo>
                  <a:pt x="0" y="333425"/>
                </a:lnTo>
                <a:lnTo>
                  <a:pt x="122030" y="333425"/>
                </a:lnTo>
                <a:lnTo>
                  <a:pt x="122030" y="0"/>
                </a:lnTo>
                <a:close/>
              </a:path>
            </a:pathLst>
          </a:custGeom>
          <a:solidFill>
            <a:srgbClr val="4EA6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02868" y="3158034"/>
            <a:ext cx="122555" cy="334010"/>
          </a:xfrm>
          <a:custGeom>
            <a:avLst/>
            <a:gdLst/>
            <a:ahLst/>
            <a:cxnLst/>
            <a:rect l="l" t="t" r="r" b="b"/>
            <a:pathLst>
              <a:path w="122554" h="334010">
                <a:moveTo>
                  <a:pt x="122030" y="0"/>
                </a:moveTo>
                <a:lnTo>
                  <a:pt x="0" y="0"/>
                </a:lnTo>
                <a:lnTo>
                  <a:pt x="0" y="333425"/>
                </a:lnTo>
                <a:lnTo>
                  <a:pt x="122030" y="333425"/>
                </a:lnTo>
                <a:lnTo>
                  <a:pt x="122030" y="0"/>
                </a:lnTo>
                <a:close/>
              </a:path>
            </a:pathLst>
          </a:custGeom>
          <a:solidFill>
            <a:srgbClr val="897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5153" y="3158034"/>
            <a:ext cx="50165" cy="334010"/>
          </a:xfrm>
          <a:custGeom>
            <a:avLst/>
            <a:gdLst/>
            <a:ahLst/>
            <a:cxnLst/>
            <a:rect l="l" t="t" r="r" b="b"/>
            <a:pathLst>
              <a:path w="50164" h="334010">
                <a:moveTo>
                  <a:pt x="49921" y="0"/>
                </a:moveTo>
                <a:lnTo>
                  <a:pt x="0" y="0"/>
                </a:lnTo>
                <a:lnTo>
                  <a:pt x="0" y="333425"/>
                </a:lnTo>
                <a:lnTo>
                  <a:pt x="49921" y="333425"/>
                </a:lnTo>
                <a:lnTo>
                  <a:pt x="49921" y="0"/>
                </a:lnTo>
                <a:close/>
              </a:path>
            </a:pathLst>
          </a:custGeom>
          <a:solidFill>
            <a:srgbClr val="477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38921" y="3158034"/>
            <a:ext cx="50165" cy="334010"/>
          </a:xfrm>
          <a:custGeom>
            <a:avLst/>
            <a:gdLst/>
            <a:ahLst/>
            <a:cxnLst/>
            <a:rect l="l" t="t" r="r" b="b"/>
            <a:pathLst>
              <a:path w="50164" h="334010">
                <a:moveTo>
                  <a:pt x="49921" y="0"/>
                </a:moveTo>
                <a:lnTo>
                  <a:pt x="0" y="0"/>
                </a:lnTo>
                <a:lnTo>
                  <a:pt x="0" y="333425"/>
                </a:lnTo>
                <a:lnTo>
                  <a:pt x="49921" y="333425"/>
                </a:lnTo>
                <a:lnTo>
                  <a:pt x="49921" y="0"/>
                </a:lnTo>
                <a:close/>
              </a:path>
            </a:pathLst>
          </a:custGeom>
          <a:solidFill>
            <a:srgbClr val="477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8539" y="3163076"/>
            <a:ext cx="50165" cy="334010"/>
          </a:xfrm>
          <a:custGeom>
            <a:avLst/>
            <a:gdLst/>
            <a:ahLst/>
            <a:cxnLst/>
            <a:rect l="l" t="t" r="r" b="b"/>
            <a:pathLst>
              <a:path w="50164" h="334010">
                <a:moveTo>
                  <a:pt x="49921" y="0"/>
                </a:moveTo>
                <a:lnTo>
                  <a:pt x="0" y="0"/>
                </a:lnTo>
                <a:lnTo>
                  <a:pt x="0" y="333425"/>
                </a:lnTo>
                <a:lnTo>
                  <a:pt x="49921" y="333425"/>
                </a:lnTo>
                <a:lnTo>
                  <a:pt x="49921" y="0"/>
                </a:lnTo>
                <a:close/>
              </a:path>
            </a:pathLst>
          </a:custGeom>
          <a:solidFill>
            <a:srgbClr val="897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6833188"/>
            <a:ext cx="9144000" cy="25400"/>
            <a:chOff x="0" y="6833188"/>
            <a:chExt cx="9144000" cy="25400"/>
          </a:xfrm>
        </p:grpSpPr>
        <p:sp>
          <p:nvSpPr>
            <p:cNvPr id="9" name="object 9"/>
            <p:cNvSpPr/>
            <p:nvPr/>
          </p:nvSpPr>
          <p:spPr>
            <a:xfrm>
              <a:off x="0" y="6833188"/>
              <a:ext cx="1154430" cy="25400"/>
            </a:xfrm>
            <a:custGeom>
              <a:avLst/>
              <a:gdLst/>
              <a:ahLst/>
              <a:cxnLst/>
              <a:rect l="l" t="t" r="r" b="b"/>
              <a:pathLst>
                <a:path w="1154430" h="25400">
                  <a:moveTo>
                    <a:pt x="0" y="24812"/>
                  </a:moveTo>
                  <a:lnTo>
                    <a:pt x="1154121" y="24812"/>
                  </a:lnTo>
                  <a:lnTo>
                    <a:pt x="1154121" y="0"/>
                  </a:lnTo>
                  <a:lnTo>
                    <a:pt x="0" y="0"/>
                  </a:lnTo>
                  <a:lnTo>
                    <a:pt x="0" y="24812"/>
                  </a:lnTo>
                  <a:close/>
                </a:path>
              </a:pathLst>
            </a:custGeom>
            <a:solidFill>
              <a:srgbClr val="E32D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45765" y="6833188"/>
              <a:ext cx="1162050" cy="25400"/>
            </a:xfrm>
            <a:custGeom>
              <a:avLst/>
              <a:gdLst/>
              <a:ahLst/>
              <a:cxnLst/>
              <a:rect l="l" t="t" r="r" b="b"/>
              <a:pathLst>
                <a:path w="1162050" h="25400">
                  <a:moveTo>
                    <a:pt x="1161576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61576" y="24812"/>
                  </a:lnTo>
                  <a:lnTo>
                    <a:pt x="1161576" y="0"/>
                  </a:lnTo>
                  <a:close/>
                </a:path>
              </a:pathLst>
            </a:custGeom>
            <a:solidFill>
              <a:srgbClr val="4EA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98986" y="6833188"/>
              <a:ext cx="1162050" cy="25400"/>
            </a:xfrm>
            <a:custGeom>
              <a:avLst/>
              <a:gdLst/>
              <a:ahLst/>
              <a:cxnLst/>
              <a:rect l="l" t="t" r="r" b="b"/>
              <a:pathLst>
                <a:path w="1162050" h="25400">
                  <a:moveTo>
                    <a:pt x="1161576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61576" y="24812"/>
                  </a:lnTo>
                  <a:lnTo>
                    <a:pt x="1161576" y="0"/>
                  </a:lnTo>
                  <a:close/>
                </a:path>
              </a:pathLst>
            </a:custGeom>
            <a:solidFill>
              <a:srgbClr val="897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60563" y="6833188"/>
              <a:ext cx="1162050" cy="25400"/>
            </a:xfrm>
            <a:custGeom>
              <a:avLst/>
              <a:gdLst/>
              <a:ahLst/>
              <a:cxnLst/>
              <a:rect l="l" t="t" r="r" b="b"/>
              <a:pathLst>
                <a:path w="1162050" h="25400">
                  <a:moveTo>
                    <a:pt x="1161576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61576" y="24812"/>
                  </a:lnTo>
                  <a:lnTo>
                    <a:pt x="1161576" y="0"/>
                  </a:lnTo>
                  <a:close/>
                </a:path>
              </a:pathLst>
            </a:custGeom>
            <a:solidFill>
              <a:srgbClr val="477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22140" y="6833188"/>
              <a:ext cx="1162050" cy="25400"/>
            </a:xfrm>
            <a:custGeom>
              <a:avLst/>
              <a:gdLst/>
              <a:ahLst/>
              <a:cxnLst/>
              <a:rect l="l" t="t" r="r" b="b"/>
              <a:pathLst>
                <a:path w="1162050" h="25400">
                  <a:moveTo>
                    <a:pt x="1161576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61576" y="24812"/>
                  </a:lnTo>
                  <a:lnTo>
                    <a:pt x="1161576" y="0"/>
                  </a:lnTo>
                  <a:close/>
                </a:path>
              </a:pathLst>
            </a:custGeom>
            <a:solidFill>
              <a:srgbClr val="4545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83717" y="6833188"/>
              <a:ext cx="1162050" cy="25400"/>
            </a:xfrm>
            <a:custGeom>
              <a:avLst/>
              <a:gdLst/>
              <a:ahLst/>
              <a:cxnLst/>
              <a:rect l="l" t="t" r="r" b="b"/>
              <a:pathLst>
                <a:path w="1162050" h="25400">
                  <a:moveTo>
                    <a:pt x="1161576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61576" y="24812"/>
                  </a:lnTo>
                  <a:lnTo>
                    <a:pt x="1161576" y="0"/>
                  </a:lnTo>
                  <a:close/>
                </a:path>
              </a:pathLst>
            </a:custGeom>
            <a:solidFill>
              <a:srgbClr val="E32D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36937" y="6833188"/>
              <a:ext cx="1162050" cy="25400"/>
            </a:xfrm>
            <a:custGeom>
              <a:avLst/>
              <a:gdLst/>
              <a:ahLst/>
              <a:cxnLst/>
              <a:rect l="l" t="t" r="r" b="b"/>
              <a:pathLst>
                <a:path w="1162050" h="25400">
                  <a:moveTo>
                    <a:pt x="1161576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61576" y="24812"/>
                  </a:lnTo>
                  <a:lnTo>
                    <a:pt x="1161576" y="0"/>
                  </a:lnTo>
                  <a:close/>
                </a:path>
              </a:pathLst>
            </a:custGeom>
            <a:solidFill>
              <a:srgbClr val="4EA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89877" y="6833188"/>
              <a:ext cx="1154430" cy="25400"/>
            </a:xfrm>
            <a:custGeom>
              <a:avLst/>
              <a:gdLst/>
              <a:ahLst/>
              <a:cxnLst/>
              <a:rect l="l" t="t" r="r" b="b"/>
              <a:pathLst>
                <a:path w="1154429" h="25400">
                  <a:moveTo>
                    <a:pt x="1154122" y="0"/>
                  </a:moveTo>
                  <a:lnTo>
                    <a:pt x="0" y="0"/>
                  </a:lnTo>
                  <a:lnTo>
                    <a:pt x="0" y="24812"/>
                  </a:lnTo>
                  <a:lnTo>
                    <a:pt x="1154122" y="24812"/>
                  </a:lnTo>
                  <a:lnTo>
                    <a:pt x="1154122" y="0"/>
                  </a:lnTo>
                  <a:close/>
                </a:path>
              </a:pathLst>
            </a:custGeom>
            <a:solidFill>
              <a:srgbClr val="897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2003" y="806149"/>
            <a:ext cx="1893984" cy="1902959"/>
          </a:xfrm>
          <a:prstGeom prst="rect">
            <a:avLst/>
          </a:prstGeom>
        </p:spPr>
      </p:pic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203325" y="4094479"/>
            <a:ext cx="6737350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935"/>
              </a:lnSpc>
              <a:spcBef>
                <a:spcPts val="100"/>
              </a:spcBef>
            </a:pPr>
            <a:r>
              <a:rPr lang="es-ES" sz="3300" b="1" dirty="0">
                <a:solidFill>
                  <a:srgbClr val="E32D91"/>
                </a:solidFill>
                <a:latin typeface="Calibri"/>
                <a:cs typeface="Calibri"/>
              </a:rPr>
              <a:t>Programa oficial </a:t>
            </a:r>
            <a:br>
              <a:rPr lang="es-ES" sz="3300" b="1" dirty="0">
                <a:solidFill>
                  <a:srgbClr val="E32D91"/>
                </a:solidFill>
                <a:latin typeface="Calibri"/>
                <a:cs typeface="Calibri"/>
              </a:rPr>
            </a:br>
            <a:r>
              <a:rPr lang="es-ES" sz="3300" b="1" dirty="0">
                <a:solidFill>
                  <a:srgbClr val="E32D91"/>
                </a:solidFill>
                <a:latin typeface="Calibri"/>
                <a:cs typeface="Calibri"/>
              </a:rPr>
              <a:t>curso requisito para obtener las licencias B y C como entrenador nacional federado</a:t>
            </a:r>
            <a:endParaRPr sz="3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628598" y="23266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D8D9DC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9E081253-4F71-3EAE-2983-D5D763086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282694"/>
              </p:ext>
            </p:extLst>
          </p:nvPr>
        </p:nvGraphicFramePr>
        <p:xfrm>
          <a:off x="533398" y="909795"/>
          <a:ext cx="8273285" cy="58340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1957">
                  <a:extLst>
                    <a:ext uri="{9D8B030D-6E8A-4147-A177-3AD203B41FA5}">
                      <a16:colId xmlns:a16="http://schemas.microsoft.com/office/drawing/2014/main" val="2334023688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312906761"/>
                    </a:ext>
                  </a:extLst>
                </a:gridCol>
                <a:gridCol w="1591168">
                  <a:extLst>
                    <a:ext uri="{9D8B030D-6E8A-4147-A177-3AD203B41FA5}">
                      <a16:colId xmlns:a16="http://schemas.microsoft.com/office/drawing/2014/main" val="3108527237"/>
                    </a:ext>
                  </a:extLst>
                </a:gridCol>
                <a:gridCol w="2084496">
                  <a:extLst>
                    <a:ext uri="{9D8B030D-6E8A-4147-A177-3AD203B41FA5}">
                      <a16:colId xmlns:a16="http://schemas.microsoft.com/office/drawing/2014/main" val="1566751084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794607471"/>
                    </a:ext>
                  </a:extLst>
                </a:gridCol>
              </a:tblGrid>
              <a:tr h="368773">
                <a:tc rowSpan="2">
                  <a:txBody>
                    <a:bodyPr/>
                    <a:lstStyle/>
                    <a:p>
                      <a:pPr algn="ctr"/>
                      <a:r>
                        <a:rPr lang="es-CL" sz="1400" b="1" dirty="0">
                          <a:solidFill>
                            <a:schemeClr val="tx1"/>
                          </a:solidFill>
                        </a:rPr>
                        <a:t>HORARIO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MARTES 02 DE ABRIL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MIÉRCOLES 03 DE ABRIL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2573"/>
                  </a:ext>
                </a:extLst>
              </a:tr>
              <a:tr h="368773">
                <a:tc vMerge="1">
                  <a:txBody>
                    <a:bodyPr/>
                    <a:lstStyle/>
                    <a:p>
                      <a:pPr algn="ctr"/>
                      <a:r>
                        <a:rPr lang="es-CL" sz="900" b="1" dirty="0">
                          <a:solidFill>
                            <a:schemeClr val="tx1"/>
                          </a:solidFill>
                        </a:rPr>
                        <a:t>HORARIO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>
                          <a:solidFill>
                            <a:schemeClr val="bg1"/>
                          </a:solidFill>
                        </a:rPr>
                        <a:t>CONTENIDO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>
                          <a:solidFill>
                            <a:schemeClr val="bg1"/>
                          </a:solidFill>
                        </a:rPr>
                        <a:t>RELATOR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>
                          <a:solidFill>
                            <a:schemeClr val="bg1"/>
                          </a:solidFill>
                        </a:rPr>
                        <a:t>CONTENIDO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>
                          <a:solidFill>
                            <a:schemeClr val="bg1"/>
                          </a:solidFill>
                        </a:rPr>
                        <a:t>RELATOR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82734"/>
                  </a:ext>
                </a:extLst>
              </a:tr>
              <a:tr h="321244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0930 - 1000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dirty="0"/>
                        <a:t>Presentación FEDECH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b="1" dirty="0"/>
                        <a:t>PRESIDENTE FEDECH VICTOR RÍOS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El sistema de formación de jinetes en Chile  (Reglamento, procesos, seguimiento, registro)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b="1" dirty="0"/>
                        <a:t>JAIME POBLETE (FEDECH)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1073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1000 - 1015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21474023"/>
                  </a:ext>
                </a:extLst>
              </a:tr>
              <a:tr h="368773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1015 - 1100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/>
                        <a:t>Presentación COCH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/>
                        <a:t>Sistema de Entrenadores COCH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b="1" dirty="0"/>
                        <a:t>VIVIANA MAMANI (COCH)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 pedagogía del profesor de equitación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59869"/>
                  </a:ext>
                </a:extLst>
              </a:tr>
              <a:tr h="240827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1100 - 1145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dirty="0"/>
                        <a:t>Ciencias del deporte y deporte seguro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b="1" dirty="0"/>
                        <a:t>VIVIANA MAMANI(COCH)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Preparando una sesión de clases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3789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1145 - 1200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2791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1200 - 1245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/>
                        <a:t>La entrevista vía RAP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b="1" dirty="0"/>
                        <a:t>VIVIANA MAMANI (COCH)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FLAT WORK</a:t>
                      </a:r>
                      <a:endParaRPr lang="es-CL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516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1245 - 1330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/>
                        <a:t>Presentación de la FFE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 b="1" dirty="0"/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WORK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48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>
                          <a:solidFill>
                            <a:schemeClr val="bg1"/>
                          </a:solidFill>
                        </a:rPr>
                        <a:t>1330 – 1430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L" sz="900" b="1" dirty="0">
                          <a:solidFill>
                            <a:schemeClr val="bg1"/>
                          </a:solidFill>
                        </a:rPr>
                        <a:t>ALMUERZO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74001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s-CL" sz="900" b="1" dirty="0"/>
                        <a:t>1430 - 1515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900"/>
                        <a:t>Presentación del sistema pedagógico  de la FFE Galop ® Poneys, Galop 1 al 4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Prácticacon alumnos 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WORK</a:t>
                      </a:r>
                      <a:endParaRPr kumimoji="0" lang="es-C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2249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900" b="1" dirty="0"/>
                        <a:t>1515 - 1600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CL" sz="900"/>
                        <a:t>Presentación del sistema pedagógico  de la FFE Galop ® del 5 al 7 y del 8 al 9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WORK</a:t>
                      </a:r>
                      <a:endParaRPr kumimoji="0" lang="es-C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238627"/>
                  </a:ext>
                </a:extLst>
              </a:tr>
              <a:tr h="23789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900" b="1" dirty="0"/>
                        <a:t>1600 - 1615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90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542739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900" b="1" dirty="0"/>
                        <a:t>1615 - 1700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L" sz="900" b="0">
                          <a:solidFill>
                            <a:srgbClr val="222222"/>
                          </a:solidFill>
                          <a:effectLst/>
                        </a:rPr>
                        <a:t>Equestrian education scenarios in the Galop® system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WORK</a:t>
                      </a:r>
                      <a:endParaRPr kumimoji="0" lang="es-CL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07363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900" b="1" dirty="0"/>
                        <a:t>1700 - 1745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L" sz="900" b="0">
                          <a:solidFill>
                            <a:srgbClr val="222222"/>
                          </a:solidFill>
                          <a:effectLst/>
                        </a:rPr>
                        <a:t>Pedagogical or teacher's guide in the Galop® system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WORK</a:t>
                      </a:r>
                      <a:endParaRPr kumimoji="0" lang="es-CL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542651"/>
                  </a:ext>
                </a:extLst>
              </a:tr>
              <a:tr h="39029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900" b="1" dirty="0"/>
                        <a:t>1745 - 1830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L" sz="900" b="0">
                          <a:solidFill>
                            <a:srgbClr val="222222"/>
                          </a:solidFill>
                          <a:effectLst/>
                        </a:rPr>
                        <a:t>The process of Certification of the Riders in the Galop® system</a:t>
                      </a: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WORK</a:t>
                      </a:r>
                      <a:endParaRPr kumimoji="0" lang="es-CL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1" dirty="0"/>
                        <a:t>ÉCUYER DIEGO GÓMEZ (FRA)</a:t>
                      </a:r>
                    </a:p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608480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7302ECF3-E23E-384F-8378-4874405AEEE6}"/>
              </a:ext>
            </a:extLst>
          </p:cNvPr>
          <p:cNvSpPr txBox="1"/>
          <p:nvPr/>
        </p:nvSpPr>
        <p:spPr>
          <a:xfrm>
            <a:off x="986382" y="285819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/>
              <a:t>PROGRAMA DE CLASES CURSO REQUISITO LICENCIAS B Y C</a:t>
            </a:r>
          </a:p>
        </p:txBody>
      </p:sp>
      <p:pic>
        <p:nvPicPr>
          <p:cNvPr id="11" name="object 2">
            <a:extLst>
              <a:ext uri="{FF2B5EF4-FFF2-40B4-BE49-F238E27FC236}">
                <a16:creationId xmlns:a16="http://schemas.microsoft.com/office/drawing/2014/main" id="{A8F12486-42F5-B241-86E6-ECBC9A546C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9177" y="114144"/>
            <a:ext cx="709320" cy="712682"/>
          </a:xfrm>
          <a:prstGeom prst="rect">
            <a:avLst/>
          </a:prstGeom>
        </p:spPr>
      </p:pic>
      <p:pic>
        <p:nvPicPr>
          <p:cNvPr id="12" name="object 3">
            <a:extLst>
              <a:ext uri="{FF2B5EF4-FFF2-40B4-BE49-F238E27FC236}">
                <a16:creationId xmlns:a16="http://schemas.microsoft.com/office/drawing/2014/main" id="{26E846F0-B90A-0D48-B6F3-78B6A4EBC26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8131" y="86081"/>
            <a:ext cx="696392" cy="69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628598" y="23266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D8D9DC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9E081253-4F71-3EAE-2983-D5D763086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785298"/>
              </p:ext>
            </p:extLst>
          </p:nvPr>
        </p:nvGraphicFramePr>
        <p:xfrm>
          <a:off x="439133" y="849045"/>
          <a:ext cx="8273285" cy="57795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1957">
                  <a:extLst>
                    <a:ext uri="{9D8B030D-6E8A-4147-A177-3AD203B41FA5}">
                      <a16:colId xmlns:a16="http://schemas.microsoft.com/office/drawing/2014/main" val="2334023688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312906761"/>
                    </a:ext>
                  </a:extLst>
                </a:gridCol>
                <a:gridCol w="1591168">
                  <a:extLst>
                    <a:ext uri="{9D8B030D-6E8A-4147-A177-3AD203B41FA5}">
                      <a16:colId xmlns:a16="http://schemas.microsoft.com/office/drawing/2014/main" val="3108527237"/>
                    </a:ext>
                  </a:extLst>
                </a:gridCol>
                <a:gridCol w="2084496">
                  <a:extLst>
                    <a:ext uri="{9D8B030D-6E8A-4147-A177-3AD203B41FA5}">
                      <a16:colId xmlns:a16="http://schemas.microsoft.com/office/drawing/2014/main" val="1566751084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794607471"/>
                    </a:ext>
                  </a:extLst>
                </a:gridCol>
              </a:tblGrid>
              <a:tr h="341574">
                <a:tc rowSpan="2">
                  <a:txBody>
                    <a:bodyPr/>
                    <a:lstStyle/>
                    <a:p>
                      <a:pPr algn="ctr"/>
                      <a:r>
                        <a:rPr lang="es-CL" sz="1200" b="1" dirty="0">
                          <a:solidFill>
                            <a:schemeClr val="tx1"/>
                          </a:solidFill>
                        </a:rPr>
                        <a:t>HORARIO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solidFill>
                            <a:schemeClr val="tx1"/>
                          </a:solidFill>
                        </a:rPr>
                        <a:t>JUEVES 04 DE ABRIL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VIERNES 05 DE ABRIL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2573"/>
                  </a:ext>
                </a:extLst>
              </a:tr>
              <a:tr h="341574">
                <a:tc vMerge="1">
                  <a:txBody>
                    <a:bodyPr/>
                    <a:lstStyle/>
                    <a:p>
                      <a:pPr algn="ctr"/>
                      <a:r>
                        <a:rPr lang="es-CL" sz="900" b="1" dirty="0">
                          <a:solidFill>
                            <a:schemeClr val="tx1"/>
                          </a:solidFill>
                        </a:rPr>
                        <a:t>HORARIO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chemeClr val="bg1"/>
                          </a:solidFill>
                        </a:rPr>
                        <a:t>CONTENIDO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chemeClr val="bg1"/>
                          </a:solidFill>
                        </a:rPr>
                        <a:t>RELATOR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chemeClr val="bg1"/>
                          </a:solidFill>
                        </a:rPr>
                        <a:t>CONTENIDO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chemeClr val="bg1"/>
                          </a:solidFill>
                        </a:rPr>
                        <a:t>RELATOR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82734"/>
                  </a:ext>
                </a:extLst>
              </a:tr>
              <a:tr h="338783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0930 - 1000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DRESAAGE</a:t>
                      </a:r>
                      <a:endParaRPr lang="es-CL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JUMPING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b="1" dirty="0"/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107300"/>
                  </a:ext>
                </a:extLst>
              </a:tr>
              <a:tr h="282319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1000 - 1015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L" sz="800" b="1"/>
                        <a:t>BREAK</a:t>
                      </a:r>
                      <a:endParaRPr lang="es-CL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21474023"/>
                  </a:ext>
                </a:extLst>
              </a:tr>
              <a:tr h="341574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1015 - 1100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</a:t>
                      </a:r>
                      <a:endParaRPr kumimoji="0" lang="es-CL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59869"/>
                  </a:ext>
                </a:extLst>
              </a:tr>
              <a:tr h="338783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1100 - 1145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378991"/>
                  </a:ext>
                </a:extLst>
              </a:tr>
              <a:tr h="211739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1145 - 1200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2791006"/>
                  </a:ext>
                </a:extLst>
              </a:tr>
              <a:tr h="338783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1200 - 1245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</a:t>
                      </a:r>
                      <a:endParaRPr kumimoji="0" lang="es-CL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51698"/>
                  </a:ext>
                </a:extLst>
              </a:tr>
              <a:tr h="338783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1245 - 1330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800" b="1" dirty="0"/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4871"/>
                  </a:ext>
                </a:extLst>
              </a:tr>
              <a:tr h="211739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>
                          <a:solidFill>
                            <a:schemeClr val="bg1"/>
                          </a:solidFill>
                        </a:rPr>
                        <a:t>1330 – 1430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L" sz="800" b="1" dirty="0">
                          <a:solidFill>
                            <a:schemeClr val="bg1"/>
                          </a:solidFill>
                        </a:rPr>
                        <a:t>ALMUERZO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7400129"/>
                  </a:ext>
                </a:extLst>
              </a:tr>
              <a:tr h="338783">
                <a:tc>
                  <a:txBody>
                    <a:bodyPr/>
                    <a:lstStyle/>
                    <a:p>
                      <a:pPr algn="ctr"/>
                      <a:r>
                        <a:rPr lang="es-CL" sz="800" b="1" dirty="0"/>
                        <a:t>1430 - 1515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224902"/>
                  </a:ext>
                </a:extLst>
              </a:tr>
              <a:tr h="35289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800" b="1" dirty="0"/>
                        <a:t>1515 - 1600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 sesión clases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238627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800" b="1" dirty="0"/>
                        <a:t>1600 - 1615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80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5427398"/>
                  </a:ext>
                </a:extLst>
              </a:tr>
              <a:tr h="5928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800" b="1" dirty="0"/>
                        <a:t>1615 - 1700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 Pedagogía y criterio del profesor para evaluar el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 en los Galop ®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 con alumnos sesión clases  Pedagogía y criterio del profesor para evaluar el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JUMPING en los Galop ®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073637"/>
                  </a:ext>
                </a:extLst>
              </a:tr>
              <a:tr h="5928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800" b="1" dirty="0"/>
                        <a:t>1700 - 1745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 Pedagogía y criterio del profesor para evaluar el </a:t>
                      </a:r>
                      <a:r>
                        <a:rPr kumimoji="0" lang="es-CL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 en los Galop ®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 Pedagogía y criterio del profesor para evaluar el </a:t>
                      </a:r>
                      <a:r>
                        <a:rPr kumimoji="0" lang="es-CL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 en los Galop ®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542651"/>
                  </a:ext>
                </a:extLst>
              </a:tr>
              <a:tr h="5928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L" sz="800" b="1" dirty="0"/>
                        <a:t>1745 - 1830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 Pedagogía y criterio del profesor para evaluar el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DRESAAGE en los Galop ®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Práctica con alumnos sesión clases  Pedagogía y criterio del profesor para evaluar el </a:t>
                      </a:r>
                      <a:r>
                        <a:rPr kumimoji="0" lang="es-C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JUMPING en los Galop ®</a:t>
                      </a:r>
                      <a:endParaRPr kumimoji="0" lang="es-CL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60848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217E0A7-FD43-6445-A656-E57C5013E347}"/>
              </a:ext>
            </a:extLst>
          </p:cNvPr>
          <p:cNvSpPr txBox="1"/>
          <p:nvPr/>
        </p:nvSpPr>
        <p:spPr>
          <a:xfrm>
            <a:off x="986382" y="285819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/>
              <a:t>PROGRAMA DE CLASES CURSO REQUISITO LICENCIAS B Y C</a:t>
            </a:r>
          </a:p>
        </p:txBody>
      </p:sp>
      <p:pic>
        <p:nvPicPr>
          <p:cNvPr id="6" name="object 2">
            <a:extLst>
              <a:ext uri="{FF2B5EF4-FFF2-40B4-BE49-F238E27FC236}">
                <a16:creationId xmlns:a16="http://schemas.microsoft.com/office/drawing/2014/main" id="{DBB28DC6-F77E-0649-8FD9-C6D79004008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9177" y="114144"/>
            <a:ext cx="709320" cy="712682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F547FB9F-C007-BE47-9AAC-519DD9AA678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8131" y="86081"/>
            <a:ext cx="696392" cy="69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3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628598" y="23266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D8D9DC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9E081253-4F71-3EAE-2983-D5D763086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699203"/>
              </p:ext>
            </p:extLst>
          </p:nvPr>
        </p:nvGraphicFramePr>
        <p:xfrm>
          <a:off x="1943100" y="1371600"/>
          <a:ext cx="5257800" cy="37338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4115">
                  <a:extLst>
                    <a:ext uri="{9D8B030D-6E8A-4147-A177-3AD203B41FA5}">
                      <a16:colId xmlns:a16="http://schemas.microsoft.com/office/drawing/2014/main" val="2334023688"/>
                    </a:ext>
                  </a:extLst>
                </a:gridCol>
                <a:gridCol w="2220880">
                  <a:extLst>
                    <a:ext uri="{9D8B030D-6E8A-4147-A177-3AD203B41FA5}">
                      <a16:colId xmlns:a16="http://schemas.microsoft.com/office/drawing/2014/main" val="1312906761"/>
                    </a:ext>
                  </a:extLst>
                </a:gridCol>
                <a:gridCol w="1922805">
                  <a:extLst>
                    <a:ext uri="{9D8B030D-6E8A-4147-A177-3AD203B41FA5}">
                      <a16:colId xmlns:a16="http://schemas.microsoft.com/office/drawing/2014/main" val="3108527237"/>
                    </a:ext>
                  </a:extLst>
                </a:gridCol>
              </a:tblGrid>
              <a:tr h="464299">
                <a:tc rowSpan="2"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HORARIO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/>
                          </a:solidFill>
                        </a:rPr>
                        <a:t>SÁBADO 06 DE ABRIL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2573"/>
                  </a:ext>
                </a:extLst>
              </a:tr>
              <a:tr h="464299">
                <a:tc vMerge="1">
                  <a:txBody>
                    <a:bodyPr/>
                    <a:lstStyle/>
                    <a:p>
                      <a:pPr algn="ctr"/>
                      <a:r>
                        <a:rPr lang="es-CL" sz="900" b="1" dirty="0">
                          <a:solidFill>
                            <a:schemeClr val="tx1"/>
                          </a:solidFill>
                        </a:rPr>
                        <a:t>HORARIO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</a:rPr>
                        <a:t>CONTENIDO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</a:rPr>
                        <a:t>RELATOR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82734"/>
                  </a:ext>
                </a:extLst>
              </a:tr>
              <a:tr h="460506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0930 - 1000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Alumnos</a:t>
                      </a:r>
                    </a:p>
                    <a:p>
                      <a:r>
                        <a:rPr kumimoji="0" lang="es-CL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Estudio de casos pedagógicos</a:t>
                      </a:r>
                      <a:endParaRPr lang="es-CL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107300"/>
                  </a:ext>
                </a:extLst>
              </a:tr>
              <a:tr h="383755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1000 - 1015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474023"/>
                  </a:ext>
                </a:extLst>
              </a:tr>
              <a:tr h="464299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1015 - 1100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Evaluación Alumnos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Estudio de casos pedagógicos</a:t>
                      </a:r>
                      <a:endParaRPr kumimoji="0" lang="es-CL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  <a:endParaRPr kumimoji="0" lang="es-CL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59869"/>
                  </a:ext>
                </a:extLst>
              </a:tr>
              <a:tr h="460506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1100 - 1145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Evaluación Alumnos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Estudio de casos pedagógicos</a:t>
                      </a:r>
                      <a:endParaRPr kumimoji="0" lang="es-CL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378991"/>
                  </a:ext>
                </a:extLst>
              </a:tr>
              <a:tr h="287816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1145 - 1200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BREAK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791006"/>
                  </a:ext>
                </a:extLst>
              </a:tr>
              <a:tr h="460506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1200 - 1245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s-C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Alumnos</a:t>
                      </a:r>
                    </a:p>
                    <a:p>
                      <a:r>
                        <a:rPr kumimoji="0" lang="es-CL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Estudio de casos pedagógicos</a:t>
                      </a:r>
                      <a:endParaRPr lang="es-CL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ÉCUYER DIEGO GÓMEZ (FRA)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51698"/>
                  </a:ext>
                </a:extLst>
              </a:tr>
              <a:tr h="287816">
                <a:tc>
                  <a:txBody>
                    <a:bodyPr/>
                    <a:lstStyle/>
                    <a:p>
                      <a:pPr algn="ctr"/>
                      <a:r>
                        <a:rPr lang="es-CL" sz="1050" b="1" dirty="0"/>
                        <a:t>1245 - 1330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Cierre y ebtrega de certificados</a:t>
                      </a:r>
                      <a:endParaRPr kumimoji="0" lang="es-CL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1050" b="1" dirty="0"/>
                        <a:t>FEDECH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487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592BA54-17AA-3D4F-BB7D-DB4A4F9E5295}"/>
              </a:ext>
            </a:extLst>
          </p:cNvPr>
          <p:cNvSpPr txBox="1"/>
          <p:nvPr/>
        </p:nvSpPr>
        <p:spPr>
          <a:xfrm>
            <a:off x="986382" y="285819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/>
              <a:t>PROGRAMA DE CLASES CURSO REQUISITO LICENCIAS B Y C</a:t>
            </a:r>
          </a:p>
        </p:txBody>
      </p:sp>
      <p:pic>
        <p:nvPicPr>
          <p:cNvPr id="6" name="object 2">
            <a:extLst>
              <a:ext uri="{FF2B5EF4-FFF2-40B4-BE49-F238E27FC236}">
                <a16:creationId xmlns:a16="http://schemas.microsoft.com/office/drawing/2014/main" id="{8EF4BC83-C745-474E-A00B-01D4557E2AE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9177" y="114144"/>
            <a:ext cx="709320" cy="712682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D8D8A70F-D035-6646-A97C-79AA0352276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8131" y="86081"/>
            <a:ext cx="696392" cy="69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3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839</Words>
  <Application>Microsoft Macintosh PowerPoint</Application>
  <PresentationFormat>Presentación en pantalla (4:3)</PresentationFormat>
  <Paragraphs>165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Programa oficial  curso requisito para obtener las licencias B y C como entrenador nacional federado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SÍNTESIS FEDECH SITEMA DE LA EQUITACIÓN NACIONAL</dc:title>
  <cp:lastModifiedBy>Jaime Andrés Poblete Coddou</cp:lastModifiedBy>
  <cp:revision>10</cp:revision>
  <dcterms:created xsi:type="dcterms:W3CDTF">2024-03-18T13:36:36Z</dcterms:created>
  <dcterms:modified xsi:type="dcterms:W3CDTF">2024-03-28T01:15:52Z</dcterms:modified>
</cp:coreProperties>
</file>