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0" r:id="rId4"/>
    <p:sldId id="272" r:id="rId5"/>
    <p:sldId id="271" r:id="rId6"/>
    <p:sldId id="260" r:id="rId7"/>
    <p:sldId id="258" r:id="rId8"/>
    <p:sldId id="266" r:id="rId9"/>
    <p:sldId id="267" r:id="rId10"/>
    <p:sldId id="259" r:id="rId11"/>
    <p:sldId id="268" r:id="rId12"/>
    <p:sldId id="269" r:id="rId13"/>
    <p:sldId id="27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p:restoredTop sz="96547"/>
  </p:normalViewPr>
  <p:slideViewPr>
    <p:cSldViewPr snapToGrid="0">
      <p:cViewPr varScale="1">
        <p:scale>
          <a:sx n="115" d="100"/>
          <a:sy n="115" d="100"/>
        </p:scale>
        <p:origin x="23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MX"/>
              <a:t>Haz clic para modificar el estilo de título del patrón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1/16/24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1/16/24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inside.fei.org/fei/games/paris2024/disciplin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inside.fei.org/system/files/Dressage-%20OG2024%20qualification%20system%20-%2010Jan2024_0.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nside.fei.org/fei/games/paris2024/disciplines" TargetMode="External"/><Relationship Id="rId2" Type="http://schemas.openxmlformats.org/officeDocument/2006/relationships/hyperlink" Target="https://inside.fei.org/system/files/Dressage-%20OG2024%20qualification%20system%20-%2010Jan2024_0.pdf" TargetMode="External"/><Relationship Id="rId1" Type="http://schemas.openxmlformats.org/officeDocument/2006/relationships/slideLayout" Target="../slideLayouts/slideLayout2.xml"/><Relationship Id="rId4" Type="http://schemas.openxmlformats.org/officeDocument/2006/relationships/hyperlink" Target="https://www.fei.org/events/pan-american-games-2023/discipline/dressage" TargetMode="Externa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E2DF88-E4E1-0498-591D-CBF7B0028D55}"/>
              </a:ext>
            </a:extLst>
          </p:cNvPr>
          <p:cNvSpPr>
            <a:spLocks noGrp="1"/>
          </p:cNvSpPr>
          <p:nvPr>
            <p:ph type="ctrTitle"/>
          </p:nvPr>
        </p:nvSpPr>
        <p:spPr/>
        <p:txBody>
          <a:bodyPr>
            <a:normAutofit fontScale="90000"/>
          </a:bodyPr>
          <a:lstStyle/>
          <a:p>
            <a:pPr algn="ctr"/>
            <a:r>
              <a:rPr lang="es-CL" dirty="0"/>
              <a:t>PLAN GIRA DEPORTIVA y SELECCIÓN DE BINOMIO CHILENO PARA JJOO PARÍS 2024</a:t>
            </a:r>
          </a:p>
        </p:txBody>
      </p:sp>
    </p:spTree>
    <p:extLst>
      <p:ext uri="{BB962C8B-B14F-4D97-AF65-F5344CB8AC3E}">
        <p14:creationId xmlns:p14="http://schemas.microsoft.com/office/powerpoint/2010/main" val="90977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02BE1-C2CC-74B2-7638-DAD7264E4A7D}"/>
              </a:ext>
            </a:extLst>
          </p:cNvPr>
          <p:cNvSpPr>
            <a:spLocks noGrp="1"/>
          </p:cNvSpPr>
          <p:nvPr>
            <p:ph type="title"/>
          </p:nvPr>
        </p:nvSpPr>
        <p:spPr>
          <a:xfrm>
            <a:off x="122664" y="1123837"/>
            <a:ext cx="3189248" cy="4601183"/>
          </a:xfrm>
        </p:spPr>
        <p:txBody>
          <a:bodyPr/>
          <a:lstStyle/>
          <a:p>
            <a:pPr algn="ctr"/>
            <a:r>
              <a:rPr lang="es-CL" dirty="0"/>
              <a:t>PROCESO DE CLASIFICACIÓN PARA CUPO OLÍMPICO DE CHILE.</a:t>
            </a:r>
          </a:p>
        </p:txBody>
      </p:sp>
      <p:sp>
        <p:nvSpPr>
          <p:cNvPr id="3" name="Marcador de contenido 2">
            <a:extLst>
              <a:ext uri="{FF2B5EF4-FFF2-40B4-BE49-F238E27FC236}">
                <a16:creationId xmlns:a16="http://schemas.microsoft.com/office/drawing/2014/main" id="{AD149357-5B3F-1DFC-1288-5C4549C918B1}"/>
              </a:ext>
            </a:extLst>
          </p:cNvPr>
          <p:cNvSpPr>
            <a:spLocks noGrp="1"/>
          </p:cNvSpPr>
          <p:nvPr>
            <p:ph idx="1"/>
          </p:nvPr>
        </p:nvSpPr>
        <p:spPr>
          <a:xfrm>
            <a:off x="3846965" y="864107"/>
            <a:ext cx="7315200" cy="5324819"/>
          </a:xfrm>
        </p:spPr>
        <p:txBody>
          <a:bodyPr>
            <a:normAutofit fontScale="92500" lnSpcReduction="20000"/>
          </a:bodyPr>
          <a:lstStyle/>
          <a:p>
            <a:pPr algn="just"/>
            <a:r>
              <a:rPr lang="es-CL" dirty="0"/>
              <a:t>PROCESO ABIERTO A CUALQUIER JINETE DE NACIONALIDAD CHILENA DE MÁS DE 16 AÑOS, CON CABALLO INSCRITO EN FEI COMO PROPIEDAD CHILENA ANTES DEL 15. ENERO.2024,  QUE CUMPLA CON LOS REQUISITOS. </a:t>
            </a:r>
          </a:p>
          <a:p>
            <a:pPr algn="just"/>
            <a:r>
              <a:rPr lang="es-CL" dirty="0"/>
              <a:t>BINOMIO DEBERÁ HABER  OBTENIDO MER DE MÍNIMO  67% EN PRUEBA DE GRAN PREMIO (GP </a:t>
            </a:r>
            <a:r>
              <a:rPr lang="es-CL" dirty="0" err="1"/>
              <a:t>ó</a:t>
            </a:r>
            <a:r>
              <a:rPr lang="es-CL" dirty="0"/>
              <a:t> GPS), EN DOS EVENTOS HABILITATORIOS DISTINTOS DE TIPO CDI  3*/CDI 4*/ CDI 5*/ CDI-W / CDIO, REALIZADOS ENTRE EL 1.ENERO.23 y 24. JUNIO.24</a:t>
            </a:r>
          </a:p>
          <a:p>
            <a:pPr algn="just"/>
            <a:r>
              <a:rPr lang="es-CL" dirty="0"/>
              <a:t>EL PORCENTAJE DE CLASIFICACIÓN NACIONAL CON QUE SE PRESENTARÁ CADA JINETE QUE HAYA CUMPLIDO MER, CORRESPONDERÁ AL </a:t>
            </a:r>
            <a:r>
              <a:rPr lang="es-CL" dirty="0">
                <a:solidFill>
                  <a:srgbClr val="0070C0"/>
                </a:solidFill>
              </a:rPr>
              <a:t>PROMEDIO DEL MEJOR PORCENTAJE </a:t>
            </a:r>
            <a:r>
              <a:rPr lang="es-CL" dirty="0"/>
              <a:t>OBTENIDO YA SEA EN </a:t>
            </a:r>
            <a:r>
              <a:rPr lang="es-CL" dirty="0">
                <a:solidFill>
                  <a:srgbClr val="0070C0"/>
                </a:solidFill>
              </a:rPr>
              <a:t>GP</a:t>
            </a:r>
            <a:r>
              <a:rPr lang="es-CL" dirty="0"/>
              <a:t> </a:t>
            </a:r>
            <a:r>
              <a:rPr lang="es-CL" dirty="0" err="1"/>
              <a:t>ó</a:t>
            </a:r>
            <a:r>
              <a:rPr lang="es-CL" dirty="0"/>
              <a:t> en </a:t>
            </a:r>
            <a:r>
              <a:rPr lang="es-CL" dirty="0">
                <a:solidFill>
                  <a:srgbClr val="0070C0"/>
                </a:solidFill>
              </a:rPr>
              <a:t>GPS</a:t>
            </a:r>
            <a:r>
              <a:rPr lang="es-CL" dirty="0"/>
              <a:t> (jinete elije uno de los dos), EN </a:t>
            </a:r>
            <a:r>
              <a:rPr lang="es-CL" dirty="0">
                <a:solidFill>
                  <a:srgbClr val="0070C0"/>
                </a:solidFill>
              </a:rPr>
              <a:t>DOS COMPETENCIAS </a:t>
            </a:r>
            <a:r>
              <a:rPr lang="es-CL" dirty="0"/>
              <a:t>HABILITATORIAS DISTINTAS</a:t>
            </a:r>
            <a:r>
              <a:rPr lang="es-CL" b="1" baseline="30000" dirty="0">
                <a:solidFill>
                  <a:srgbClr val="FF0000"/>
                </a:solidFill>
              </a:rPr>
              <a:t>(*)</a:t>
            </a:r>
            <a:r>
              <a:rPr lang="es-CL" dirty="0"/>
              <a:t>. </a:t>
            </a:r>
          </a:p>
          <a:p>
            <a:pPr algn="just"/>
            <a:r>
              <a:rPr lang="es-CL" dirty="0"/>
              <a:t>LA SELECCIÓN SE HARÁ POR ÓRDEN DE PRECEDENCIA, ES DECIR, QUIÉN OBTENGA EL </a:t>
            </a:r>
            <a:r>
              <a:rPr lang="es-CL" dirty="0">
                <a:solidFill>
                  <a:srgbClr val="0070C0"/>
                </a:solidFill>
              </a:rPr>
              <a:t>MAYOR PORCENTAJE </a:t>
            </a:r>
            <a:r>
              <a:rPr lang="es-CL" dirty="0"/>
              <a:t>SEGÚN LA FÓRMULA ANTERIOR.</a:t>
            </a:r>
          </a:p>
          <a:p>
            <a:pPr algn="just"/>
            <a:r>
              <a:rPr lang="es-CL" dirty="0"/>
              <a:t>EL </a:t>
            </a:r>
            <a:r>
              <a:rPr lang="es-CL" dirty="0">
                <a:solidFill>
                  <a:srgbClr val="0070C0"/>
                </a:solidFill>
              </a:rPr>
              <a:t>BINOMIO TITULAR </a:t>
            </a:r>
            <a:r>
              <a:rPr lang="es-CL" dirty="0"/>
              <a:t>PARA REPRESENTAR A CHILE EN LOS JJOO SERÁ EL </a:t>
            </a:r>
            <a:r>
              <a:rPr lang="es-CL" dirty="0">
                <a:solidFill>
                  <a:srgbClr val="0070C0"/>
                </a:solidFill>
              </a:rPr>
              <a:t>PRIMERO EN ÓRDEN DE PRECEDENCIA</a:t>
            </a:r>
            <a:r>
              <a:rPr lang="es-CL" dirty="0"/>
              <a:t>, Y EL </a:t>
            </a:r>
            <a:r>
              <a:rPr lang="es-CL" dirty="0">
                <a:solidFill>
                  <a:srgbClr val="0070C0"/>
                </a:solidFill>
              </a:rPr>
              <a:t>RESERVA </a:t>
            </a:r>
            <a:r>
              <a:rPr lang="es-CL" dirty="0"/>
              <a:t>SERÁ EL BINOMIO QUE </a:t>
            </a:r>
            <a:r>
              <a:rPr lang="es-CL" dirty="0">
                <a:solidFill>
                  <a:srgbClr val="0070C0"/>
                </a:solidFill>
              </a:rPr>
              <a:t>LO SIGA EN PORCENTAJE</a:t>
            </a:r>
            <a:r>
              <a:rPr lang="es-CL" dirty="0"/>
              <a:t>.</a:t>
            </a:r>
          </a:p>
          <a:p>
            <a:pPr marL="0" indent="0" algn="just">
              <a:buNone/>
            </a:pPr>
            <a:r>
              <a:rPr lang="es-CL" sz="1400" b="1" baseline="30000" dirty="0">
                <a:solidFill>
                  <a:srgbClr val="FF0000"/>
                </a:solidFill>
              </a:rPr>
              <a:t>(</a:t>
            </a:r>
            <a:r>
              <a:rPr lang="es-CL" sz="1400" b="1" dirty="0">
                <a:solidFill>
                  <a:srgbClr val="FF0000"/>
                </a:solidFill>
              </a:rPr>
              <a:t>*</a:t>
            </a:r>
            <a:r>
              <a:rPr lang="es-CL" sz="1400" b="1" baseline="30000" dirty="0">
                <a:solidFill>
                  <a:srgbClr val="FF0000"/>
                </a:solidFill>
              </a:rPr>
              <a:t>)</a:t>
            </a:r>
            <a:r>
              <a:rPr lang="es-CL" sz="1400" dirty="0"/>
              <a:t> Las competencias </a:t>
            </a:r>
            <a:r>
              <a:rPr lang="es-CL" sz="1400" dirty="0" err="1"/>
              <a:t>habilitatorias</a:t>
            </a:r>
            <a:r>
              <a:rPr lang="es-CL" sz="1400" dirty="0"/>
              <a:t> aceptadas serán las contenidas en 2023 &amp; 2024 LIST OF OLYMPIC </a:t>
            </a:r>
            <a:r>
              <a:rPr lang="es-CL" sz="1400" dirty="0" err="1"/>
              <a:t>MERs</a:t>
            </a:r>
            <a:r>
              <a:rPr lang="es-CL" sz="1400" dirty="0"/>
              <a:t> EVENTS  publicados en la página web FEI (</a:t>
            </a:r>
            <a:r>
              <a:rPr lang="es-CL" sz="1400" dirty="0">
                <a:hlinkClick r:id="rId2"/>
              </a:rPr>
              <a:t>https://inside.fei.org/fei/games/paris2024/disciplines</a:t>
            </a:r>
            <a:r>
              <a:rPr lang="es-CL" sz="1400" dirty="0"/>
              <a:t>)</a:t>
            </a:r>
            <a:endParaRPr lang="es-CL" dirty="0"/>
          </a:p>
        </p:txBody>
      </p:sp>
    </p:spTree>
    <p:extLst>
      <p:ext uri="{BB962C8B-B14F-4D97-AF65-F5344CB8AC3E}">
        <p14:creationId xmlns:p14="http://schemas.microsoft.com/office/powerpoint/2010/main" val="142260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02BE1-C2CC-74B2-7638-DAD7264E4A7D}"/>
              </a:ext>
            </a:extLst>
          </p:cNvPr>
          <p:cNvSpPr>
            <a:spLocks noGrp="1"/>
          </p:cNvSpPr>
          <p:nvPr>
            <p:ph type="title"/>
          </p:nvPr>
        </p:nvSpPr>
        <p:spPr>
          <a:xfrm>
            <a:off x="122664" y="1123837"/>
            <a:ext cx="3189248" cy="4601183"/>
          </a:xfrm>
        </p:spPr>
        <p:txBody>
          <a:bodyPr/>
          <a:lstStyle/>
          <a:p>
            <a:r>
              <a:rPr lang="es-CL" dirty="0"/>
              <a:t>PROCESO DE CLASIFICACIÓN</a:t>
            </a:r>
          </a:p>
        </p:txBody>
      </p:sp>
      <p:sp>
        <p:nvSpPr>
          <p:cNvPr id="3" name="Marcador de contenido 2">
            <a:extLst>
              <a:ext uri="{FF2B5EF4-FFF2-40B4-BE49-F238E27FC236}">
                <a16:creationId xmlns:a16="http://schemas.microsoft.com/office/drawing/2014/main" id="{AD149357-5B3F-1DFC-1288-5C4549C918B1}"/>
              </a:ext>
            </a:extLst>
          </p:cNvPr>
          <p:cNvSpPr>
            <a:spLocks noGrp="1"/>
          </p:cNvSpPr>
          <p:nvPr>
            <p:ph idx="1"/>
          </p:nvPr>
        </p:nvSpPr>
        <p:spPr>
          <a:xfrm>
            <a:off x="3846965" y="868680"/>
            <a:ext cx="7315200" cy="5120640"/>
          </a:xfrm>
        </p:spPr>
        <p:txBody>
          <a:bodyPr>
            <a:normAutofit/>
          </a:bodyPr>
          <a:lstStyle/>
          <a:p>
            <a:pPr algn="just"/>
            <a:r>
              <a:rPr lang="es-CL" dirty="0"/>
              <a:t>DADO QUE EXISTEN PRUEBAS HABILITATORIAS PARA MER HASTA EL 23.JUNIO.24, LA FECHA TOPE PARA LA NOMINACIÓN NACIONAL DEL BINOMIO SERÁ EL </a:t>
            </a:r>
            <a:r>
              <a:rPr lang="es-CL" dirty="0">
                <a:solidFill>
                  <a:srgbClr val="0070C0"/>
                </a:solidFill>
              </a:rPr>
              <a:t>23.JUNIO.2024. </a:t>
            </a:r>
          </a:p>
          <a:p>
            <a:pPr algn="just"/>
            <a:r>
              <a:rPr lang="es-CL" dirty="0"/>
              <a:t>LA FEDERACIÓN ECUESTRE DE CHILE NOMBRARÁ, DE ACUERDO A LOS RESULTADOS OBTENIDOS Y EL ESTADO DE SALUD DEL JINETE y CABALLO, ACREDITADOS POR UN INFORME MÉDICO VETERINARIO DEL MÉDICO TITULAR DEL CABALLO Y UNA DECLARACIÓN JURADA SIMPLE DE SALUD DEL JINETE, AL BINOMIO TITULAR QUE REPRESENTARÁ A CHILE EN LOS JJOO PARIS 2024.  </a:t>
            </a:r>
            <a:endParaRPr lang="es-CL" dirty="0">
              <a:solidFill>
                <a:srgbClr val="0070C0"/>
              </a:solidFill>
            </a:endParaRPr>
          </a:p>
          <a:p>
            <a:pPr algn="just"/>
            <a:r>
              <a:rPr lang="es-CL" dirty="0"/>
              <a:t>EL DÍA 24.JUNIO.2024 LA FEI ENTREGARÁ LAS INSCRIPCIONES PROPUESTAS</a:t>
            </a:r>
            <a:r>
              <a:rPr lang="es-CL" sz="1500" dirty="0"/>
              <a:t> (</a:t>
            </a:r>
            <a:r>
              <a:rPr lang="es-CL" sz="1400" dirty="0"/>
              <a:t>FEI NOMINATED ENTRIES).</a:t>
            </a:r>
            <a:endParaRPr lang="es-CL" dirty="0"/>
          </a:p>
          <a:p>
            <a:pPr algn="just"/>
            <a:r>
              <a:rPr lang="es-CL" dirty="0"/>
              <a:t>EL DÍA 25.JUNIO.2024 FEI DEBE RECIBIR EL CERTIFICADO DE CAPACIDAD DEL BINOMIO QUE REPRESENTARÁ A CHILE EN LOS JJOO </a:t>
            </a:r>
            <a:r>
              <a:rPr lang="es-CL" sz="1400" dirty="0"/>
              <a:t>(FEI CERTIFICATES OF CAPABILITY)</a:t>
            </a:r>
            <a:r>
              <a:rPr lang="es-CL" sz="1400" baseline="30000" dirty="0">
                <a:solidFill>
                  <a:srgbClr val="FF0000"/>
                </a:solidFill>
              </a:rPr>
              <a:t> (*)</a:t>
            </a:r>
          </a:p>
          <a:p>
            <a:pPr marL="0" indent="0">
              <a:buNone/>
            </a:pPr>
            <a:endParaRPr lang="es-CL" dirty="0"/>
          </a:p>
        </p:txBody>
      </p:sp>
      <p:sp>
        <p:nvSpPr>
          <p:cNvPr id="5" name="CuadroTexto 4">
            <a:extLst>
              <a:ext uri="{FF2B5EF4-FFF2-40B4-BE49-F238E27FC236}">
                <a16:creationId xmlns:a16="http://schemas.microsoft.com/office/drawing/2014/main" id="{05205CA1-474D-2B13-3883-0D4311596544}"/>
              </a:ext>
            </a:extLst>
          </p:cNvPr>
          <p:cNvSpPr txBox="1"/>
          <p:nvPr/>
        </p:nvSpPr>
        <p:spPr>
          <a:xfrm>
            <a:off x="3980573" y="5518061"/>
            <a:ext cx="7716645" cy="400110"/>
          </a:xfrm>
          <a:prstGeom prst="rect">
            <a:avLst/>
          </a:prstGeom>
          <a:noFill/>
        </p:spPr>
        <p:txBody>
          <a:bodyPr wrap="square">
            <a:spAutoFit/>
          </a:bodyPr>
          <a:lstStyle/>
          <a:p>
            <a:r>
              <a:rPr lang="es-CL" sz="1000" baseline="30000" dirty="0">
                <a:solidFill>
                  <a:srgbClr val="FF0000"/>
                </a:solidFill>
                <a:effectLst/>
                <a:latin typeface="Calibri" panose="020F0502020204030204" pitchFamily="34" charset="0"/>
              </a:rPr>
              <a:t>(</a:t>
            </a:r>
            <a:r>
              <a:rPr lang="es-CL" sz="1000" dirty="0">
                <a:solidFill>
                  <a:srgbClr val="FF0000"/>
                </a:solidFill>
                <a:effectLst/>
                <a:latin typeface="Calibri" panose="020F0502020204030204" pitchFamily="34" charset="0"/>
              </a:rPr>
              <a:t>*</a:t>
            </a:r>
            <a:r>
              <a:rPr lang="es-CL" sz="1000" baseline="30000" dirty="0">
                <a:solidFill>
                  <a:srgbClr val="FF0000"/>
                </a:solidFill>
                <a:effectLst/>
                <a:latin typeface="Calibri" panose="020F0502020204030204" pitchFamily="34" charset="0"/>
              </a:rPr>
              <a:t>)</a:t>
            </a:r>
            <a:r>
              <a:rPr lang="es-CL" sz="1000" dirty="0">
                <a:solidFill>
                  <a:srgbClr val="FF0000"/>
                </a:solidFill>
                <a:effectLst/>
                <a:latin typeface="Calibri" panose="020F0502020204030204" pitchFamily="34" charset="0"/>
              </a:rPr>
              <a:t> </a:t>
            </a:r>
            <a:r>
              <a:rPr lang="es-CL" sz="1000" b="1" dirty="0">
                <a:solidFill>
                  <a:schemeClr val="tx1">
                    <a:lumMod val="65000"/>
                    <a:lumOff val="35000"/>
                  </a:schemeClr>
                </a:solidFill>
                <a:effectLst/>
                <a:latin typeface="Calibri" panose="020F0502020204030204" pitchFamily="34" charset="0"/>
              </a:rPr>
              <a:t>QUALIFICATION SYSTEM – GAMES OF THE XXXIII OLYMPIAD – PARIS 2024 FÉDÉRATION ÉQUESTRE INTERNATIONALE (FEI) </a:t>
            </a:r>
            <a:r>
              <a:rPr lang="es-CL" sz="1000" b="1" dirty="0" err="1">
                <a:solidFill>
                  <a:schemeClr val="tx1">
                    <a:lumMod val="65000"/>
                    <a:lumOff val="35000"/>
                  </a:schemeClr>
                </a:solidFill>
                <a:effectLst/>
                <a:latin typeface="Calibri" panose="020F0502020204030204" pitchFamily="34" charset="0"/>
              </a:rPr>
              <a:t>Dressage</a:t>
            </a:r>
            <a:r>
              <a:rPr lang="es-CL" sz="1000" b="1" dirty="0">
                <a:solidFill>
                  <a:schemeClr val="tx1">
                    <a:lumMod val="65000"/>
                    <a:lumOff val="35000"/>
                  </a:schemeClr>
                </a:solidFill>
                <a:latin typeface="Calibri" panose="020F0502020204030204" pitchFamily="34" charset="0"/>
              </a:rPr>
              <a:t>. UPDATED 10 JANUARY 2024 (</a:t>
            </a:r>
            <a:r>
              <a:rPr lang="es-CL" sz="1000" b="1" dirty="0">
                <a:solidFill>
                  <a:schemeClr val="tx1">
                    <a:lumMod val="65000"/>
                    <a:lumOff val="35000"/>
                  </a:schemeClr>
                </a:solidFill>
                <a:latin typeface="Calibri" panose="020F0502020204030204" pitchFamily="34" charset="0"/>
                <a:hlinkClick r:id="rId2"/>
              </a:rPr>
              <a:t>https://inside.fei.org/system/files/Dressage-%20OG2024%20qualification%20system%20-%2010Jan2024_0.pdf</a:t>
            </a:r>
            <a:r>
              <a:rPr lang="es-CL" sz="1000" b="1" dirty="0">
                <a:solidFill>
                  <a:schemeClr val="tx1">
                    <a:lumMod val="65000"/>
                    <a:lumOff val="35000"/>
                  </a:schemeClr>
                </a:solidFill>
                <a:latin typeface="Calibri" panose="020F0502020204030204" pitchFamily="34" charset="0"/>
              </a:rPr>
              <a:t>)</a:t>
            </a:r>
          </a:p>
        </p:txBody>
      </p:sp>
    </p:spTree>
    <p:extLst>
      <p:ext uri="{BB962C8B-B14F-4D97-AF65-F5344CB8AC3E}">
        <p14:creationId xmlns:p14="http://schemas.microsoft.com/office/powerpoint/2010/main" val="2011312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02BE1-C2CC-74B2-7638-DAD7264E4A7D}"/>
              </a:ext>
            </a:extLst>
          </p:cNvPr>
          <p:cNvSpPr>
            <a:spLocks noGrp="1"/>
          </p:cNvSpPr>
          <p:nvPr>
            <p:ph type="title"/>
          </p:nvPr>
        </p:nvSpPr>
        <p:spPr>
          <a:xfrm>
            <a:off x="122664" y="1123837"/>
            <a:ext cx="3189248" cy="4601183"/>
          </a:xfrm>
        </p:spPr>
        <p:txBody>
          <a:bodyPr/>
          <a:lstStyle/>
          <a:p>
            <a:r>
              <a:rPr lang="es-CL" dirty="0"/>
              <a:t>COMENTARIOS</a:t>
            </a:r>
          </a:p>
        </p:txBody>
      </p:sp>
      <p:sp>
        <p:nvSpPr>
          <p:cNvPr id="3" name="Marcador de contenido 2">
            <a:extLst>
              <a:ext uri="{FF2B5EF4-FFF2-40B4-BE49-F238E27FC236}">
                <a16:creationId xmlns:a16="http://schemas.microsoft.com/office/drawing/2014/main" id="{AD149357-5B3F-1DFC-1288-5C4549C918B1}"/>
              </a:ext>
            </a:extLst>
          </p:cNvPr>
          <p:cNvSpPr>
            <a:spLocks noGrp="1"/>
          </p:cNvSpPr>
          <p:nvPr>
            <p:ph idx="1"/>
          </p:nvPr>
        </p:nvSpPr>
        <p:spPr>
          <a:xfrm>
            <a:off x="3846965" y="868680"/>
            <a:ext cx="7315200" cy="5120640"/>
          </a:xfrm>
        </p:spPr>
        <p:txBody>
          <a:bodyPr>
            <a:normAutofit/>
          </a:bodyPr>
          <a:lstStyle/>
          <a:p>
            <a:pPr algn="just"/>
            <a:r>
              <a:rPr lang="es-CL" dirty="0"/>
              <a:t>TODOS LOS JINETES QUE POSTULEN SERÁN INSCRITOS EN LA LISTA LARGA.</a:t>
            </a:r>
          </a:p>
          <a:p>
            <a:pPr algn="just"/>
            <a:r>
              <a:rPr lang="es-CL" dirty="0"/>
              <a:t>MARIO VARGAS SERÁ EL JINETE RESERVA DE SVENJA CON DR. ROSSI EN CASO DE QUE SVENJA SUFRA ALGÚN CONTRATIEMPO QUE LE IMPIDA MONTAR. ESTO, SI AÚN EXISTE POSIBILIDAD DE CUMPLIR MER Y QUE ESTE BINOMIO CLASIFIQUE COMO PRIMERO DE ACUERDO AL ÓRDEN DE PRECEDENCIA.</a:t>
            </a:r>
          </a:p>
          <a:p>
            <a:pPr algn="just"/>
            <a:r>
              <a:rPr lang="es-CL" dirty="0"/>
              <a:t>LAS YEGUAS TV KADIENE, TV LAFAYET Y TV LA DIVA PODRÍAN SER INCORPORADAS AL PROCESO CLASIFICATORIO DE ACUERDO A SU AVANCE EN GP.</a:t>
            </a:r>
          </a:p>
        </p:txBody>
      </p:sp>
    </p:spTree>
    <p:extLst>
      <p:ext uri="{BB962C8B-B14F-4D97-AF65-F5344CB8AC3E}">
        <p14:creationId xmlns:p14="http://schemas.microsoft.com/office/powerpoint/2010/main" val="30410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516" y="4212709"/>
            <a:ext cx="10764932" cy="1873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B202BE1-C2CC-74B2-7638-DAD7264E4A7D}"/>
              </a:ext>
            </a:extLst>
          </p:cNvPr>
          <p:cNvSpPr>
            <a:spLocks noGrp="1"/>
          </p:cNvSpPr>
          <p:nvPr>
            <p:ph type="title"/>
          </p:nvPr>
        </p:nvSpPr>
        <p:spPr>
          <a:xfrm>
            <a:off x="1030406" y="4386057"/>
            <a:ext cx="4067033" cy="1527244"/>
          </a:xfrm>
        </p:spPr>
        <p:txBody>
          <a:bodyPr vert="horz" lIns="91440" tIns="45720" rIns="91440" bIns="45720" rtlCol="0">
            <a:normAutofit/>
          </a:bodyPr>
          <a:lstStyle/>
          <a:p>
            <a:pPr algn="r"/>
            <a:r>
              <a:rPr lang="en-US" sz="3200" spc="-100"/>
              <a:t>FINANCIAMIENTO</a:t>
            </a:r>
          </a:p>
        </p:txBody>
      </p:sp>
      <p:sp>
        <p:nvSpPr>
          <p:cNvPr id="24" name="Rectangle 23">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pic>
        <p:nvPicPr>
          <p:cNvPr id="4" name="Imagen 3">
            <a:extLst>
              <a:ext uri="{FF2B5EF4-FFF2-40B4-BE49-F238E27FC236}">
                <a16:creationId xmlns:a16="http://schemas.microsoft.com/office/drawing/2014/main" id="{98DE2BEB-9795-D914-5E80-3ABF710A2BCB}"/>
              </a:ext>
            </a:extLst>
          </p:cNvPr>
          <p:cNvPicPr>
            <a:picLocks noChangeAspect="1"/>
          </p:cNvPicPr>
          <p:nvPr/>
        </p:nvPicPr>
        <p:blipFill>
          <a:blip r:embed="rId2"/>
          <a:stretch>
            <a:fillRect/>
          </a:stretch>
        </p:blipFill>
        <p:spPr>
          <a:xfrm>
            <a:off x="864514" y="1377244"/>
            <a:ext cx="10764933" cy="1945847"/>
          </a:xfrm>
          <a:prstGeom prst="rect">
            <a:avLst/>
          </a:prstGeom>
        </p:spPr>
      </p:pic>
      <p:sp>
        <p:nvSpPr>
          <p:cNvPr id="3" name="Marcador de contenido 2">
            <a:extLst>
              <a:ext uri="{FF2B5EF4-FFF2-40B4-BE49-F238E27FC236}">
                <a16:creationId xmlns:a16="http://schemas.microsoft.com/office/drawing/2014/main" id="{AD149357-5B3F-1DFC-1288-5C4549C918B1}"/>
              </a:ext>
            </a:extLst>
          </p:cNvPr>
          <p:cNvSpPr>
            <a:spLocks noGrp="1"/>
          </p:cNvSpPr>
          <p:nvPr>
            <p:ph idx="1"/>
          </p:nvPr>
        </p:nvSpPr>
        <p:spPr>
          <a:xfrm>
            <a:off x="5437390" y="4386720"/>
            <a:ext cx="5992610" cy="1526582"/>
          </a:xfrm>
        </p:spPr>
        <p:txBody>
          <a:bodyPr vert="horz" lIns="91440" tIns="45720" rIns="91440" bIns="45720" rtlCol="0" anchor="ctr">
            <a:normAutofit/>
          </a:bodyPr>
          <a:lstStyle/>
          <a:p>
            <a:pPr marL="0" indent="0">
              <a:buNone/>
            </a:pPr>
            <a:r>
              <a:rPr lang="en-US" sz="1100" dirty="0">
                <a:solidFill>
                  <a:srgbClr val="FFFFFF"/>
                </a:solidFill>
              </a:rPr>
              <a:t>EL FINANCIAMIENTO PARA EL PROCESO DE PREPARACIÓN Y PARTICIPACIÓN EN LOS JJOO YA FUE PRESENTADO POR LA FEDECH  AL ORGANISMO CORRESPONDIENTE, DE ACUERDO A LOS MONTOS MENCIONADOS EN LA TABLA.</a:t>
            </a:r>
          </a:p>
          <a:p>
            <a:pPr marL="0" indent="0">
              <a:buNone/>
            </a:pPr>
            <a:r>
              <a:rPr lang="en-US" sz="1100" dirty="0">
                <a:solidFill>
                  <a:srgbClr val="FFFFFF"/>
                </a:solidFill>
              </a:rPr>
              <a:t>HASTA EL MOMENTO NO SE HA RECIBIDO RESPUESTA RESPECTO DE LO EFECTIVAMENTE ASIGNADO PARA ESTAS ACTIVIDADES.</a:t>
            </a:r>
          </a:p>
          <a:p>
            <a:pPr marL="0" indent="0">
              <a:buNone/>
            </a:pPr>
            <a:r>
              <a:rPr lang="en-US" sz="1100" dirty="0">
                <a:solidFill>
                  <a:srgbClr val="FFFFFF"/>
                </a:solidFill>
              </a:rPr>
              <a:t>DICHOS MONTOS INCLUYEN EL TRASLADO IDA Y REGRESO DE DOS CABALLO (TITULAR Y RESERVA), DESDE SU LUGAR DE ORIGEN HASTA EUROPA.</a:t>
            </a:r>
          </a:p>
        </p:txBody>
      </p:sp>
    </p:spTree>
    <p:extLst>
      <p:ext uri="{BB962C8B-B14F-4D97-AF65-F5344CB8AC3E}">
        <p14:creationId xmlns:p14="http://schemas.microsoft.com/office/powerpoint/2010/main" val="483872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F76B83-0439-3B9F-4B70-D1CEFD7250D9}"/>
              </a:ext>
            </a:extLst>
          </p:cNvPr>
          <p:cNvSpPr>
            <a:spLocks noGrp="1"/>
          </p:cNvSpPr>
          <p:nvPr>
            <p:ph type="title"/>
          </p:nvPr>
        </p:nvSpPr>
        <p:spPr/>
        <p:txBody>
          <a:bodyPr>
            <a:normAutofit/>
          </a:bodyPr>
          <a:lstStyle/>
          <a:p>
            <a:r>
              <a:rPr lang="es-CL" sz="2800" dirty="0"/>
              <a:t>ANTECEDENTES</a:t>
            </a:r>
          </a:p>
        </p:txBody>
      </p:sp>
      <p:sp>
        <p:nvSpPr>
          <p:cNvPr id="3" name="Marcador de contenido 2">
            <a:extLst>
              <a:ext uri="{FF2B5EF4-FFF2-40B4-BE49-F238E27FC236}">
                <a16:creationId xmlns:a16="http://schemas.microsoft.com/office/drawing/2014/main" id="{6E49C0EC-0D11-6D74-A0B7-7A5AFAB0B4D3}"/>
              </a:ext>
            </a:extLst>
          </p:cNvPr>
          <p:cNvSpPr>
            <a:spLocks noGrp="1"/>
          </p:cNvSpPr>
          <p:nvPr>
            <p:ph idx="1"/>
          </p:nvPr>
        </p:nvSpPr>
        <p:spPr>
          <a:xfrm>
            <a:off x="3869268" y="1064828"/>
            <a:ext cx="7315200" cy="5120640"/>
          </a:xfrm>
        </p:spPr>
        <p:txBody>
          <a:bodyPr>
            <a:normAutofit lnSpcReduction="10000"/>
          </a:bodyPr>
          <a:lstStyle/>
          <a:p>
            <a:pPr algn="just">
              <a:buFont typeface="Wingdings" pitchFamily="2" charset="2"/>
              <a:buChar char="§"/>
            </a:pPr>
            <a:r>
              <a:rPr lang="es-CL" dirty="0"/>
              <a:t> EN LA COMPETENCIA INDIVIDUAL DE ADIESTRAMIENTO ECUESTRE, REALIZADA EL TERCER DÍA EN LOS JUEGOS PANAMERICANOS SANTIAGO 2023, LA AMAZONA SVENJA GRIMM JUNTO A DOCTOR ROSSI GANARON UN CUPO PARA CHILE PARA PARTICIPAR EN LOS JUEGOS OLÍMPICOS PARÍS 2024.</a:t>
            </a:r>
          </a:p>
          <a:p>
            <a:pPr algn="just">
              <a:buFont typeface="Wingdings" pitchFamily="2" charset="2"/>
              <a:buChar char="§"/>
            </a:pPr>
            <a:r>
              <a:rPr lang="es-CL" dirty="0"/>
              <a:t>SE REQUIERE DEFINIR LA FÓRMULA PARA DETERMINAR QUIÉN SERÁ EL BINOMIO QUE SE ADJUDICARÁ DICHO CUPO Y REPRESENTARÁ A CHILE EN LOS JJOO, POR LO QUE ESTA PRESENTACIÓN CONSTITUYE UNA PROPUESTA PARA DICHA DEFINICIÓN.</a:t>
            </a:r>
          </a:p>
          <a:p>
            <a:pPr algn="just">
              <a:buFont typeface="Wingdings" pitchFamily="2" charset="2"/>
              <a:buChar char="§"/>
            </a:pPr>
            <a:r>
              <a:rPr lang="es-CL" dirty="0"/>
              <a:t>DE ACUERDO A LOS RESULTADOS OBTENIDOS DURANTE EL PROCESO DE SELECCIÓN DEL AÑO 2023, LA DEFINICIÓN DEL EQUIPO Y  PARTICIPACIÓN EN LOS JJPP SANTIAGO 2023, LOS BINOMIOS CON MAYORES POSIBILIDADES DE REPRESENTAR A CHILE EN LOS JJOO DE PARIS 2024 SON :</a:t>
            </a:r>
          </a:p>
          <a:p>
            <a:pPr>
              <a:buFont typeface="Wingdings" pitchFamily="2" charset="2"/>
              <a:buChar char="Ø"/>
            </a:pPr>
            <a:r>
              <a:rPr lang="es-CL" dirty="0">
                <a:solidFill>
                  <a:srgbClr val="0070C0"/>
                </a:solidFill>
              </a:rPr>
              <a:t>   SVENJA GRIMM / DOCTOR ROSSI</a:t>
            </a:r>
          </a:p>
          <a:p>
            <a:pPr>
              <a:buFont typeface="Wingdings" pitchFamily="2" charset="2"/>
              <a:buChar char="Ø"/>
            </a:pPr>
            <a:r>
              <a:rPr lang="es-CL" dirty="0">
                <a:solidFill>
                  <a:srgbClr val="0070C0"/>
                </a:solidFill>
              </a:rPr>
              <a:t>    VIRGINIA YARUR / RONALDO</a:t>
            </a:r>
            <a:endParaRPr lang="es-CL" dirty="0"/>
          </a:p>
          <a:p>
            <a:endParaRPr lang="es-CL" dirty="0"/>
          </a:p>
        </p:txBody>
      </p:sp>
    </p:spTree>
    <p:extLst>
      <p:ext uri="{BB962C8B-B14F-4D97-AF65-F5344CB8AC3E}">
        <p14:creationId xmlns:p14="http://schemas.microsoft.com/office/powerpoint/2010/main" val="3525030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E7F76B83-0439-3B9F-4B70-D1CEFD7250D9}"/>
              </a:ext>
            </a:extLst>
          </p:cNvPr>
          <p:cNvSpPr>
            <a:spLocks noGrp="1"/>
          </p:cNvSpPr>
          <p:nvPr>
            <p:ph type="title"/>
          </p:nvPr>
        </p:nvSpPr>
        <p:spPr>
          <a:xfrm>
            <a:off x="1063691" y="4049486"/>
            <a:ext cx="4825480" cy="1883228"/>
          </a:xfrm>
        </p:spPr>
        <p:txBody>
          <a:bodyPr>
            <a:normAutofit/>
          </a:bodyPr>
          <a:lstStyle/>
          <a:p>
            <a:pPr algn="r"/>
            <a:r>
              <a:rPr lang="es-CL" sz="4400"/>
              <a:t>ANTECEDENTES</a:t>
            </a:r>
            <a:br>
              <a:rPr lang="es-CL" sz="4400"/>
            </a:br>
            <a:r>
              <a:rPr lang="es-CL" sz="4400"/>
              <a:t>Svenja Grimm</a:t>
            </a:r>
          </a:p>
        </p:txBody>
      </p:sp>
      <p:pic>
        <p:nvPicPr>
          <p:cNvPr id="7" name="Imagen 6">
            <a:extLst>
              <a:ext uri="{FF2B5EF4-FFF2-40B4-BE49-F238E27FC236}">
                <a16:creationId xmlns:a16="http://schemas.microsoft.com/office/drawing/2014/main" id="{09373727-46C5-D38C-72A9-59A5A96ED7E8}"/>
              </a:ext>
            </a:extLst>
          </p:cNvPr>
          <p:cNvPicPr>
            <a:picLocks noChangeAspect="1"/>
          </p:cNvPicPr>
          <p:nvPr/>
        </p:nvPicPr>
        <p:blipFill>
          <a:blip r:embed="rId2"/>
          <a:stretch>
            <a:fillRect/>
          </a:stretch>
        </p:blipFill>
        <p:spPr>
          <a:xfrm>
            <a:off x="1723131" y="633927"/>
            <a:ext cx="4130554" cy="2726165"/>
          </a:xfrm>
          <a:prstGeom prst="rect">
            <a:avLst/>
          </a:prstGeom>
        </p:spPr>
      </p:pic>
      <p:pic>
        <p:nvPicPr>
          <p:cNvPr id="5" name="Imagen 4">
            <a:extLst>
              <a:ext uri="{FF2B5EF4-FFF2-40B4-BE49-F238E27FC236}">
                <a16:creationId xmlns:a16="http://schemas.microsoft.com/office/drawing/2014/main" id="{7C20E99B-947C-E40A-E143-BB827B0E2908}"/>
              </a:ext>
            </a:extLst>
          </p:cNvPr>
          <p:cNvPicPr>
            <a:picLocks noChangeAspect="1"/>
          </p:cNvPicPr>
          <p:nvPr/>
        </p:nvPicPr>
        <p:blipFill rotWithShape="1">
          <a:blip r:embed="rId3"/>
          <a:srcRect l="4808" r="1670" b="-4"/>
          <a:stretch/>
        </p:blipFill>
        <p:spPr>
          <a:xfrm>
            <a:off x="6338316" y="633927"/>
            <a:ext cx="3819421" cy="2726165"/>
          </a:xfrm>
          <a:prstGeom prst="rect">
            <a:avLst/>
          </a:prstGeom>
        </p:spPr>
      </p:pic>
      <p:sp>
        <p:nvSpPr>
          <p:cNvPr id="3" name="Marcador de contenido 2">
            <a:extLst>
              <a:ext uri="{FF2B5EF4-FFF2-40B4-BE49-F238E27FC236}">
                <a16:creationId xmlns:a16="http://schemas.microsoft.com/office/drawing/2014/main" id="{6E49C0EC-0D11-6D74-A0B7-7A5AFAB0B4D3}"/>
              </a:ext>
            </a:extLst>
          </p:cNvPr>
          <p:cNvSpPr>
            <a:spLocks noGrp="1"/>
          </p:cNvSpPr>
          <p:nvPr>
            <p:ph idx="1"/>
          </p:nvPr>
        </p:nvSpPr>
        <p:spPr>
          <a:xfrm>
            <a:off x="6338316" y="4049485"/>
            <a:ext cx="4846151" cy="1883229"/>
          </a:xfrm>
        </p:spPr>
        <p:txBody>
          <a:bodyPr>
            <a:normAutofit fontScale="77500" lnSpcReduction="20000"/>
          </a:bodyPr>
          <a:lstStyle/>
          <a:p>
            <a:r>
              <a:rPr lang="es-CL" sz="1500" dirty="0">
                <a:solidFill>
                  <a:srgbClr val="FFFFFF"/>
                </a:solidFill>
              </a:rPr>
              <a:t>JINETE DE NACIONALIDAD ALEMANA NACIONALIZADA CHILENA EN 2023.</a:t>
            </a:r>
          </a:p>
          <a:p>
            <a:r>
              <a:rPr lang="es-CL" sz="1500" dirty="0">
                <a:solidFill>
                  <a:srgbClr val="FFFFFF"/>
                </a:solidFill>
              </a:rPr>
              <a:t>CAMPEONA (</a:t>
            </a:r>
            <a:r>
              <a:rPr lang="es-CL" sz="1500" dirty="0" err="1">
                <a:solidFill>
                  <a:srgbClr val="FFFFFF"/>
                </a:solidFill>
              </a:rPr>
              <a:t>Kadiene</a:t>
            </a:r>
            <a:r>
              <a:rPr lang="es-CL" sz="1500" dirty="0">
                <a:solidFill>
                  <a:srgbClr val="FFFFFF"/>
                </a:solidFill>
              </a:rPr>
              <a:t>) Y FINALISTA (La Diva </a:t>
            </a:r>
            <a:r>
              <a:rPr lang="es-CL" sz="1500" dirty="0" err="1">
                <a:solidFill>
                  <a:srgbClr val="FFFFFF"/>
                </a:solidFill>
              </a:rPr>
              <a:t>Lafayet</a:t>
            </a:r>
            <a:r>
              <a:rPr lang="es-CL" sz="1500" dirty="0">
                <a:solidFill>
                  <a:srgbClr val="FFFFFF"/>
                </a:solidFill>
              </a:rPr>
              <a:t>  y Madison) DE PAVO CUP Y VICECAMPEONA (</a:t>
            </a:r>
            <a:r>
              <a:rPr lang="es-CL" sz="1500" dirty="0" err="1">
                <a:solidFill>
                  <a:srgbClr val="FFFFFF"/>
                </a:solidFill>
              </a:rPr>
              <a:t>Fall</a:t>
            </a:r>
            <a:r>
              <a:rPr lang="es-CL" sz="1500" dirty="0">
                <a:solidFill>
                  <a:srgbClr val="FFFFFF"/>
                </a:solidFill>
              </a:rPr>
              <a:t> in Love) EN  WORLD BREEDING  CHAMPIONSHIP FOR YOUNG HORSES ERMELO, HOLANDA, ENTRE OTROS CAMPEONATOS EUROPEOS EN 2022. </a:t>
            </a:r>
          </a:p>
          <a:p>
            <a:r>
              <a:rPr lang="es-CL" sz="1500" dirty="0">
                <a:solidFill>
                  <a:srgbClr val="FFFFFF"/>
                </a:solidFill>
              </a:rPr>
              <a:t>PARTICIPACIÓN EN EQUIPO DE CHILE PARA JJPP SANTIAGO 2023, OBTENIENDO CUARTO LUGAR Y GANANDO EL CUPO EN COMPETENCIA INDIVIDUAL PARA REPRESENTAR A CHILE EN JJOO.</a:t>
            </a:r>
          </a:p>
          <a:p>
            <a:endParaRPr lang="es-CL" sz="1500" dirty="0">
              <a:solidFill>
                <a:srgbClr val="FFFFFF"/>
              </a:solidFill>
            </a:endParaRPr>
          </a:p>
        </p:txBody>
      </p:sp>
      <p:sp>
        <p:nvSpPr>
          <p:cNvPr id="4" name="CuadroTexto 3">
            <a:extLst>
              <a:ext uri="{FF2B5EF4-FFF2-40B4-BE49-F238E27FC236}">
                <a16:creationId xmlns:a16="http://schemas.microsoft.com/office/drawing/2014/main" id="{058F8708-0F0E-3B84-F2C8-FFBCE457737E}"/>
              </a:ext>
            </a:extLst>
          </p:cNvPr>
          <p:cNvSpPr txBox="1"/>
          <p:nvPr/>
        </p:nvSpPr>
        <p:spPr>
          <a:xfrm>
            <a:off x="1723131" y="3033132"/>
            <a:ext cx="4166039" cy="276999"/>
          </a:xfrm>
          <a:prstGeom prst="rect">
            <a:avLst/>
          </a:prstGeom>
          <a:noFill/>
        </p:spPr>
        <p:txBody>
          <a:bodyPr wrap="square" rtlCol="0">
            <a:spAutoFit/>
          </a:bodyPr>
          <a:lstStyle/>
          <a:p>
            <a:r>
              <a:rPr lang="es-CL" sz="1200" dirty="0" err="1"/>
              <a:t>Svenja</a:t>
            </a:r>
            <a:r>
              <a:rPr lang="es-CL" sz="1200" dirty="0"/>
              <a:t> y </a:t>
            </a:r>
            <a:r>
              <a:rPr lang="es-CL" sz="1200" dirty="0" err="1"/>
              <a:t>Kadiene</a:t>
            </a:r>
            <a:r>
              <a:rPr lang="es-CL" sz="1200" dirty="0"/>
              <a:t>, Campeonas de la PAVO CUP, Holanda, 2022.</a:t>
            </a:r>
          </a:p>
        </p:txBody>
      </p:sp>
      <p:sp>
        <p:nvSpPr>
          <p:cNvPr id="6" name="CuadroTexto 5">
            <a:extLst>
              <a:ext uri="{FF2B5EF4-FFF2-40B4-BE49-F238E27FC236}">
                <a16:creationId xmlns:a16="http://schemas.microsoft.com/office/drawing/2014/main" id="{08B99EA1-076A-28D7-BAC2-DF23FB31AD80}"/>
              </a:ext>
            </a:extLst>
          </p:cNvPr>
          <p:cNvSpPr txBox="1"/>
          <p:nvPr/>
        </p:nvSpPr>
        <p:spPr>
          <a:xfrm>
            <a:off x="6302830" y="3048444"/>
            <a:ext cx="4166039" cy="276999"/>
          </a:xfrm>
          <a:prstGeom prst="rect">
            <a:avLst/>
          </a:prstGeom>
          <a:noFill/>
        </p:spPr>
        <p:txBody>
          <a:bodyPr wrap="square" rtlCol="0">
            <a:spAutoFit/>
          </a:bodyPr>
          <a:lstStyle/>
          <a:p>
            <a:r>
              <a:rPr lang="es-CL" sz="1200" dirty="0" err="1"/>
              <a:t>Svenja</a:t>
            </a:r>
            <a:r>
              <a:rPr lang="es-CL" sz="1200" dirty="0"/>
              <a:t> y </a:t>
            </a:r>
            <a:r>
              <a:rPr lang="es-CL" sz="1200" dirty="0" err="1"/>
              <a:t>Dr</a:t>
            </a:r>
            <a:r>
              <a:rPr lang="es-CL" sz="1200" dirty="0"/>
              <a:t> Rossi, Juegos Panamericanos, Santiago, 2023.</a:t>
            </a:r>
          </a:p>
        </p:txBody>
      </p:sp>
    </p:spTree>
    <p:extLst>
      <p:ext uri="{BB962C8B-B14F-4D97-AF65-F5344CB8AC3E}">
        <p14:creationId xmlns:p14="http://schemas.microsoft.com/office/powerpoint/2010/main" val="222787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E7F76B83-0439-3B9F-4B70-D1CEFD7250D9}"/>
              </a:ext>
            </a:extLst>
          </p:cNvPr>
          <p:cNvSpPr>
            <a:spLocks noGrp="1"/>
          </p:cNvSpPr>
          <p:nvPr>
            <p:ph type="title"/>
          </p:nvPr>
        </p:nvSpPr>
        <p:spPr>
          <a:xfrm>
            <a:off x="1063691" y="4049486"/>
            <a:ext cx="4825480" cy="1883228"/>
          </a:xfrm>
        </p:spPr>
        <p:txBody>
          <a:bodyPr>
            <a:normAutofit/>
          </a:bodyPr>
          <a:lstStyle/>
          <a:p>
            <a:pPr algn="r"/>
            <a:r>
              <a:rPr lang="es-CL" sz="4400"/>
              <a:t>ANTECEDENTES Virginia Yarur</a:t>
            </a:r>
          </a:p>
        </p:txBody>
      </p:sp>
      <p:pic>
        <p:nvPicPr>
          <p:cNvPr id="4" name="Imagen 3">
            <a:extLst>
              <a:ext uri="{FF2B5EF4-FFF2-40B4-BE49-F238E27FC236}">
                <a16:creationId xmlns:a16="http://schemas.microsoft.com/office/drawing/2014/main" id="{08DE3F93-47DD-6B25-8AC8-F15A84988E1D}"/>
              </a:ext>
            </a:extLst>
          </p:cNvPr>
          <p:cNvPicPr>
            <a:picLocks noChangeAspect="1"/>
          </p:cNvPicPr>
          <p:nvPr/>
        </p:nvPicPr>
        <p:blipFill rotWithShape="1">
          <a:blip r:embed="rId2"/>
          <a:srcRect l="7449" r="469" b="5"/>
          <a:stretch/>
        </p:blipFill>
        <p:spPr>
          <a:xfrm>
            <a:off x="1868869" y="633927"/>
            <a:ext cx="3984816" cy="2726165"/>
          </a:xfrm>
          <a:prstGeom prst="rect">
            <a:avLst/>
          </a:prstGeom>
        </p:spPr>
      </p:pic>
      <p:pic>
        <p:nvPicPr>
          <p:cNvPr id="6" name="Imagen 5">
            <a:extLst>
              <a:ext uri="{FF2B5EF4-FFF2-40B4-BE49-F238E27FC236}">
                <a16:creationId xmlns:a16="http://schemas.microsoft.com/office/drawing/2014/main" id="{B755CAD3-FC5E-13EC-3390-BEF98BC7CCD6}"/>
              </a:ext>
            </a:extLst>
          </p:cNvPr>
          <p:cNvPicPr>
            <a:picLocks noChangeAspect="1"/>
          </p:cNvPicPr>
          <p:nvPr/>
        </p:nvPicPr>
        <p:blipFill>
          <a:blip r:embed="rId3"/>
          <a:stretch>
            <a:fillRect/>
          </a:stretch>
        </p:blipFill>
        <p:spPr>
          <a:xfrm>
            <a:off x="6338316" y="633927"/>
            <a:ext cx="4084143" cy="2726165"/>
          </a:xfrm>
          <a:prstGeom prst="rect">
            <a:avLst/>
          </a:prstGeom>
        </p:spPr>
      </p:pic>
      <p:sp>
        <p:nvSpPr>
          <p:cNvPr id="3" name="Marcador de contenido 2">
            <a:extLst>
              <a:ext uri="{FF2B5EF4-FFF2-40B4-BE49-F238E27FC236}">
                <a16:creationId xmlns:a16="http://schemas.microsoft.com/office/drawing/2014/main" id="{6E49C0EC-0D11-6D74-A0B7-7A5AFAB0B4D3}"/>
              </a:ext>
            </a:extLst>
          </p:cNvPr>
          <p:cNvSpPr>
            <a:spLocks noGrp="1"/>
          </p:cNvSpPr>
          <p:nvPr>
            <p:ph idx="1"/>
          </p:nvPr>
        </p:nvSpPr>
        <p:spPr>
          <a:xfrm>
            <a:off x="6478859" y="4049484"/>
            <a:ext cx="4705608" cy="2572621"/>
          </a:xfrm>
        </p:spPr>
        <p:txBody>
          <a:bodyPr>
            <a:normAutofit fontScale="85000" lnSpcReduction="10000"/>
          </a:bodyPr>
          <a:lstStyle/>
          <a:p>
            <a:r>
              <a:rPr lang="es-CL" sz="1400" dirty="0">
                <a:solidFill>
                  <a:srgbClr val="FFFFFF"/>
                </a:solidFill>
              </a:rPr>
              <a:t>JINETE CON CABALLOS RADICADOS EN WELLINGTON, USA.</a:t>
            </a:r>
          </a:p>
          <a:p>
            <a:pPr>
              <a:lnSpc>
                <a:spcPct val="120000"/>
              </a:lnSpc>
            </a:pPr>
            <a:r>
              <a:rPr lang="es-CL" sz="1400" dirty="0">
                <a:solidFill>
                  <a:srgbClr val="FFFFFF"/>
                </a:solidFill>
              </a:rPr>
              <a:t>PARTICIPACIÓN  EN LOS JJOO TOKYO 2021 LLEVANDO NUESTRA BANDERA A LA LIGA MÁS IMPORTANTE DEL CIRCUITO MUNDIAL.</a:t>
            </a:r>
          </a:p>
          <a:p>
            <a:pPr>
              <a:lnSpc>
                <a:spcPct val="170000"/>
              </a:lnSpc>
            </a:pPr>
            <a:r>
              <a:rPr lang="es-CL" sz="1400" dirty="0">
                <a:solidFill>
                  <a:srgbClr val="FFFFFF"/>
                </a:solidFill>
              </a:rPr>
              <a:t>MEDALLISTA SUDAMERICANA EN DIVERSAS OPORTUNIDADES.</a:t>
            </a:r>
          </a:p>
          <a:p>
            <a:pPr marL="0" indent="0">
              <a:buNone/>
            </a:pPr>
            <a:r>
              <a:rPr lang="es-CL" sz="1400" dirty="0">
                <a:solidFill>
                  <a:srgbClr val="FFFFFF"/>
                </a:solidFill>
              </a:rPr>
              <a:t>        9ºLUGAR EN GP  EN OCALA , USA, TEMPORADA 2022.</a:t>
            </a:r>
          </a:p>
          <a:p>
            <a:pPr marL="187325" indent="0">
              <a:lnSpc>
                <a:spcPct val="120000"/>
              </a:lnSpc>
              <a:buNone/>
            </a:pPr>
            <a:r>
              <a:rPr lang="es-CL" sz="1400" dirty="0">
                <a:solidFill>
                  <a:srgbClr val="FFFFFF"/>
                </a:solidFill>
              </a:rPr>
              <a:t> PARTICIPACIÓN EN EQUIPO DE CHILE PARA JJPP SANTIAGO 2023, OBTENIENDO CUARTO  LUGAR.</a:t>
            </a:r>
          </a:p>
          <a:p>
            <a:pPr>
              <a:lnSpc>
                <a:spcPct val="170000"/>
              </a:lnSpc>
            </a:pPr>
            <a:r>
              <a:rPr lang="es-CL" sz="900" dirty="0">
                <a:solidFill>
                  <a:srgbClr val="FFFFFF"/>
                </a:solidFill>
              </a:rPr>
              <a:t>.</a:t>
            </a:r>
          </a:p>
          <a:p>
            <a:endParaRPr lang="es-CL" sz="900" dirty="0">
              <a:solidFill>
                <a:srgbClr val="FFFFFF"/>
              </a:solidFill>
            </a:endParaRPr>
          </a:p>
        </p:txBody>
      </p:sp>
      <p:sp>
        <p:nvSpPr>
          <p:cNvPr id="5" name="CuadroTexto 4">
            <a:extLst>
              <a:ext uri="{FF2B5EF4-FFF2-40B4-BE49-F238E27FC236}">
                <a16:creationId xmlns:a16="http://schemas.microsoft.com/office/drawing/2014/main" id="{E7BF810D-1F95-4C2F-ACAB-E942369E6694}"/>
              </a:ext>
            </a:extLst>
          </p:cNvPr>
          <p:cNvSpPr txBox="1"/>
          <p:nvPr/>
        </p:nvSpPr>
        <p:spPr>
          <a:xfrm>
            <a:off x="2058437" y="3119771"/>
            <a:ext cx="3684438" cy="276999"/>
          </a:xfrm>
          <a:prstGeom prst="rect">
            <a:avLst/>
          </a:prstGeom>
          <a:noFill/>
        </p:spPr>
        <p:txBody>
          <a:bodyPr wrap="square" rtlCol="0">
            <a:spAutoFit/>
          </a:bodyPr>
          <a:lstStyle/>
          <a:p>
            <a:r>
              <a:rPr lang="es-CL" sz="1200" dirty="0"/>
              <a:t>Virginia y Ronaldo, participación en JJOO </a:t>
            </a:r>
            <a:r>
              <a:rPr lang="es-CL" sz="1200" dirty="0" err="1"/>
              <a:t>Tokyo</a:t>
            </a:r>
            <a:r>
              <a:rPr lang="es-CL" sz="1200" dirty="0"/>
              <a:t>, 2021.</a:t>
            </a:r>
          </a:p>
        </p:txBody>
      </p:sp>
      <p:sp>
        <p:nvSpPr>
          <p:cNvPr id="7" name="CuadroTexto 6">
            <a:extLst>
              <a:ext uri="{FF2B5EF4-FFF2-40B4-BE49-F238E27FC236}">
                <a16:creationId xmlns:a16="http://schemas.microsoft.com/office/drawing/2014/main" id="{A5CDEC95-2ADA-3BB6-14EA-64BC3B864653}"/>
              </a:ext>
            </a:extLst>
          </p:cNvPr>
          <p:cNvSpPr txBox="1"/>
          <p:nvPr/>
        </p:nvSpPr>
        <p:spPr>
          <a:xfrm>
            <a:off x="6338315" y="3113483"/>
            <a:ext cx="3984815" cy="276999"/>
          </a:xfrm>
          <a:prstGeom prst="rect">
            <a:avLst/>
          </a:prstGeom>
          <a:noFill/>
        </p:spPr>
        <p:txBody>
          <a:bodyPr wrap="square" rtlCol="0">
            <a:spAutoFit/>
          </a:bodyPr>
          <a:lstStyle/>
          <a:p>
            <a:r>
              <a:rPr lang="es-CL" sz="1200" dirty="0"/>
              <a:t>Virginia y Ronaldo, participación en GP en Ocala, USA, 2022.</a:t>
            </a:r>
          </a:p>
        </p:txBody>
      </p:sp>
    </p:spTree>
    <p:extLst>
      <p:ext uri="{BB962C8B-B14F-4D97-AF65-F5344CB8AC3E}">
        <p14:creationId xmlns:p14="http://schemas.microsoft.com/office/powerpoint/2010/main" val="2761870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F76B83-0439-3B9F-4B70-D1CEFD7250D9}"/>
              </a:ext>
            </a:extLst>
          </p:cNvPr>
          <p:cNvSpPr>
            <a:spLocks noGrp="1"/>
          </p:cNvSpPr>
          <p:nvPr>
            <p:ph type="title"/>
          </p:nvPr>
        </p:nvSpPr>
        <p:spPr/>
        <p:txBody>
          <a:bodyPr>
            <a:normAutofit/>
          </a:bodyPr>
          <a:lstStyle/>
          <a:p>
            <a:r>
              <a:rPr lang="es-CL" sz="2800" dirty="0"/>
              <a:t>ANTECEDENTES</a:t>
            </a:r>
          </a:p>
        </p:txBody>
      </p:sp>
      <p:sp>
        <p:nvSpPr>
          <p:cNvPr id="3" name="Marcador de contenido 2">
            <a:extLst>
              <a:ext uri="{FF2B5EF4-FFF2-40B4-BE49-F238E27FC236}">
                <a16:creationId xmlns:a16="http://schemas.microsoft.com/office/drawing/2014/main" id="{6E49C0EC-0D11-6D74-A0B7-7A5AFAB0B4D3}"/>
              </a:ext>
            </a:extLst>
          </p:cNvPr>
          <p:cNvSpPr>
            <a:spLocks noGrp="1"/>
          </p:cNvSpPr>
          <p:nvPr>
            <p:ph idx="1"/>
          </p:nvPr>
        </p:nvSpPr>
        <p:spPr>
          <a:xfrm>
            <a:off x="3846965" y="604380"/>
            <a:ext cx="7315200" cy="5120640"/>
          </a:xfrm>
        </p:spPr>
        <p:txBody>
          <a:bodyPr>
            <a:normAutofit/>
          </a:bodyPr>
          <a:lstStyle/>
          <a:p>
            <a:pPr algn="just">
              <a:buFont typeface="Wingdings" pitchFamily="2" charset="2"/>
              <a:buChar char="§"/>
            </a:pPr>
            <a:r>
              <a:rPr lang="es-CL" dirty="0"/>
              <a:t>EL PROCESO DE HABILITACIÓN PARA JJOO CONTEMPLA CUMPLIR CON </a:t>
            </a:r>
            <a:r>
              <a:rPr lang="es-CL" dirty="0">
                <a:solidFill>
                  <a:srgbClr val="0070C0"/>
                </a:solidFill>
              </a:rPr>
              <a:t>MINIMUM ELEGIBILITY REQUIREMENTS MER</a:t>
            </a:r>
            <a:r>
              <a:rPr lang="es-CL" baseline="30000" dirty="0">
                <a:solidFill>
                  <a:srgbClr val="FF0000"/>
                </a:solidFill>
              </a:rPr>
              <a:t>(*)</a:t>
            </a:r>
            <a:r>
              <a:rPr lang="es-CL" baseline="30000" dirty="0">
                <a:solidFill>
                  <a:srgbClr val="0070C0"/>
                </a:solidFill>
              </a:rPr>
              <a:t>:</a:t>
            </a:r>
          </a:p>
          <a:p>
            <a:pPr algn="just">
              <a:buFont typeface="Wingdings" pitchFamily="2" charset="2"/>
              <a:buChar char="Ø"/>
            </a:pPr>
            <a:r>
              <a:rPr lang="es-CL" dirty="0">
                <a:solidFill>
                  <a:srgbClr val="0070C0"/>
                </a:solidFill>
              </a:rPr>
              <a:t> </a:t>
            </a:r>
            <a:r>
              <a:rPr lang="es-CL" dirty="0"/>
              <a:t>BINOMIO DEBE OBTENER  UN MÍNIMO DE </a:t>
            </a:r>
            <a:r>
              <a:rPr lang="es-CL" dirty="0">
                <a:solidFill>
                  <a:srgbClr val="0070C0"/>
                </a:solidFill>
              </a:rPr>
              <a:t>67% </a:t>
            </a:r>
            <a:r>
              <a:rPr lang="es-CL" dirty="0"/>
              <a:t>EN PRUEBA DE </a:t>
            </a:r>
            <a:r>
              <a:rPr lang="es-CL" dirty="0">
                <a:solidFill>
                  <a:srgbClr val="0070C0"/>
                </a:solidFill>
              </a:rPr>
              <a:t>GRAN PREMIO, </a:t>
            </a:r>
            <a:r>
              <a:rPr lang="es-CL" dirty="0"/>
              <a:t>TANTO POR UN JUEZ NIVEL 4 COMO POR LA MEDIA DE TODOS LOS JUECES DE LA COMPETENCIÓN, EN </a:t>
            </a:r>
            <a:r>
              <a:rPr lang="es-CL" dirty="0">
                <a:solidFill>
                  <a:srgbClr val="0070C0"/>
                </a:solidFill>
              </a:rPr>
              <a:t>DOS EVENTOS HABILITATORIOS DISTINTOS </a:t>
            </a:r>
            <a:r>
              <a:rPr lang="es-CL" dirty="0"/>
              <a:t>DE TIPO CDI  3*/CDI 4*/ CDI 5*/ CDI-W / CDIO, REALIZADOS ENTRE </a:t>
            </a:r>
            <a:r>
              <a:rPr lang="es-CL" dirty="0">
                <a:solidFill>
                  <a:srgbClr val="0070C0"/>
                </a:solidFill>
              </a:rPr>
              <a:t>EL 1.ENERO.23 y 24. JUNIO.24.</a:t>
            </a:r>
          </a:p>
          <a:p>
            <a:pPr algn="just">
              <a:buFont typeface="Wingdings" pitchFamily="2" charset="2"/>
              <a:buChar char="Ø"/>
            </a:pPr>
            <a:r>
              <a:rPr lang="es-CL" dirty="0"/>
              <a:t> UNO DE ESOS EVENTOS CORRESPONDE A LOS</a:t>
            </a:r>
            <a:r>
              <a:rPr lang="es-CL" dirty="0">
                <a:solidFill>
                  <a:srgbClr val="0070C0"/>
                </a:solidFill>
              </a:rPr>
              <a:t> JJPP</a:t>
            </a:r>
            <a:r>
              <a:rPr lang="es-CL" baseline="30000" dirty="0">
                <a:solidFill>
                  <a:srgbClr val="FF0000"/>
                </a:solidFill>
              </a:rPr>
              <a:t>(**)</a:t>
            </a:r>
            <a:r>
              <a:rPr lang="es-CL" baseline="30000" dirty="0"/>
              <a:t>,</a:t>
            </a:r>
            <a:r>
              <a:rPr lang="es-CL" dirty="0"/>
              <a:t> POR LO QUE TANTO SVENJA (70,217%) COMO VIRGINIA (68,00%) </a:t>
            </a:r>
            <a:r>
              <a:rPr lang="es-CL" dirty="0">
                <a:solidFill>
                  <a:srgbClr val="0070C0"/>
                </a:solidFill>
              </a:rPr>
              <a:t>YA TIENEN UN MER CUMPLIDO</a:t>
            </a:r>
            <a:r>
              <a:rPr lang="es-CL" baseline="30000" dirty="0">
                <a:solidFill>
                  <a:srgbClr val="FF0000"/>
                </a:solidFill>
              </a:rPr>
              <a:t>(***)</a:t>
            </a:r>
            <a:r>
              <a:rPr lang="es-CL" dirty="0">
                <a:solidFill>
                  <a:srgbClr val="0070C0"/>
                </a:solidFill>
              </a:rPr>
              <a:t>.</a:t>
            </a:r>
          </a:p>
          <a:p>
            <a:pPr algn="just">
              <a:buFont typeface="Wingdings" pitchFamily="2" charset="2"/>
              <a:buChar char="§"/>
            </a:pPr>
            <a:r>
              <a:rPr lang="es-CL" dirty="0"/>
              <a:t>INDEPENDIENTE DE ELLO, EL PROCESO ESTARÁ ABIERTO PARA CUALQUIER BINOMIO CHILENO QUE CUMPLA CON LAS EXIGENCIAS Y REQUISITOS.</a:t>
            </a:r>
          </a:p>
          <a:p>
            <a:endParaRPr lang="es-CL" dirty="0"/>
          </a:p>
        </p:txBody>
      </p:sp>
      <p:sp>
        <p:nvSpPr>
          <p:cNvPr id="4" name="CuadroTexto 3">
            <a:extLst>
              <a:ext uri="{FF2B5EF4-FFF2-40B4-BE49-F238E27FC236}">
                <a16:creationId xmlns:a16="http://schemas.microsoft.com/office/drawing/2014/main" id="{1C0EAA7D-7167-8C0A-DB9A-8114B57BB3AB}"/>
              </a:ext>
            </a:extLst>
          </p:cNvPr>
          <p:cNvSpPr txBox="1"/>
          <p:nvPr/>
        </p:nvSpPr>
        <p:spPr>
          <a:xfrm>
            <a:off x="4103649" y="5345878"/>
            <a:ext cx="7192537" cy="1241365"/>
          </a:xfrm>
          <a:prstGeom prst="rect">
            <a:avLst/>
          </a:prstGeom>
          <a:noFill/>
        </p:spPr>
        <p:txBody>
          <a:bodyPr wrap="square" rtlCol="0">
            <a:spAutoFit/>
          </a:bodyPr>
          <a:lstStyle/>
          <a:p>
            <a:r>
              <a:rPr lang="es-CL" sz="1000" baseline="30000" dirty="0">
                <a:solidFill>
                  <a:srgbClr val="FF0000"/>
                </a:solidFill>
                <a:effectLst/>
                <a:latin typeface="Calibri" panose="020F0502020204030204" pitchFamily="34" charset="0"/>
              </a:rPr>
              <a:t>(</a:t>
            </a:r>
            <a:r>
              <a:rPr lang="es-CL" sz="1000" dirty="0">
                <a:solidFill>
                  <a:srgbClr val="FF0000"/>
                </a:solidFill>
                <a:effectLst/>
                <a:latin typeface="Calibri" panose="020F0502020204030204" pitchFamily="34" charset="0"/>
              </a:rPr>
              <a:t>*) </a:t>
            </a:r>
            <a:r>
              <a:rPr lang="es-CL" sz="1000" b="1" dirty="0">
                <a:solidFill>
                  <a:schemeClr val="tx1">
                    <a:lumMod val="65000"/>
                    <a:lumOff val="35000"/>
                  </a:schemeClr>
                </a:solidFill>
                <a:effectLst/>
                <a:latin typeface="Calibri" panose="020F0502020204030204" pitchFamily="34" charset="0"/>
              </a:rPr>
              <a:t>QUALIFICATION SYSTEM – GAMES OF THE XXXIII OLYMPIAD – PARIS 2024 FÉDÉRATION ÉQUESTRE INTERNATIONALE (FEI) </a:t>
            </a:r>
            <a:r>
              <a:rPr lang="es-CL" sz="1000" b="1" dirty="0" err="1">
                <a:solidFill>
                  <a:schemeClr val="tx1">
                    <a:lumMod val="65000"/>
                    <a:lumOff val="35000"/>
                  </a:schemeClr>
                </a:solidFill>
                <a:effectLst/>
                <a:latin typeface="Calibri" panose="020F0502020204030204" pitchFamily="34" charset="0"/>
              </a:rPr>
              <a:t>Dressage</a:t>
            </a:r>
            <a:r>
              <a:rPr lang="es-CL" sz="1000" b="1" dirty="0">
                <a:solidFill>
                  <a:schemeClr val="tx1">
                    <a:lumMod val="65000"/>
                    <a:lumOff val="35000"/>
                  </a:schemeClr>
                </a:solidFill>
                <a:latin typeface="Calibri" panose="020F0502020204030204" pitchFamily="34" charset="0"/>
              </a:rPr>
              <a:t>. UPDATED 10 JANUARY 2024 (</a:t>
            </a:r>
            <a:r>
              <a:rPr lang="es-CL" sz="1000" b="1" dirty="0">
                <a:solidFill>
                  <a:schemeClr val="tx1">
                    <a:lumMod val="65000"/>
                    <a:lumOff val="35000"/>
                  </a:schemeClr>
                </a:solidFill>
                <a:latin typeface="Calibri" panose="020F0502020204030204" pitchFamily="34" charset="0"/>
                <a:hlinkClick r:id="rId2"/>
              </a:rPr>
              <a:t>https://inside.fei.org/system/files/Dressage-%20OG2024%20qualification%20system%20-%2010Jan2024_0.pdf</a:t>
            </a:r>
            <a:r>
              <a:rPr lang="es-CL" sz="1000" b="1" dirty="0">
                <a:solidFill>
                  <a:schemeClr val="tx1">
                    <a:lumMod val="65000"/>
                    <a:lumOff val="35000"/>
                  </a:schemeClr>
                </a:solidFill>
                <a:latin typeface="Calibri" panose="020F0502020204030204" pitchFamily="34" charset="0"/>
              </a:rPr>
              <a:t>)</a:t>
            </a:r>
          </a:p>
          <a:p>
            <a:endParaRPr lang="es-CL" sz="1000" b="1" baseline="30000" dirty="0">
              <a:solidFill>
                <a:schemeClr val="tx1">
                  <a:lumMod val="65000"/>
                  <a:lumOff val="35000"/>
                </a:schemeClr>
              </a:solidFill>
              <a:latin typeface="Calibri" panose="020F0502020204030204" pitchFamily="34" charset="0"/>
            </a:endParaRPr>
          </a:p>
          <a:p>
            <a:pPr>
              <a:lnSpc>
                <a:spcPts val="800"/>
              </a:lnSpc>
            </a:pPr>
            <a:r>
              <a:rPr lang="es-CL" sz="1000" b="1" baseline="30000" dirty="0">
                <a:solidFill>
                  <a:srgbClr val="FF0000"/>
                </a:solidFill>
                <a:latin typeface="Calibri" panose="020F0502020204030204" pitchFamily="34" charset="0"/>
              </a:rPr>
              <a:t>(** )  </a:t>
            </a:r>
            <a:r>
              <a:rPr lang="es-CL" sz="1000" b="1" dirty="0">
                <a:solidFill>
                  <a:schemeClr val="tx1">
                    <a:lumMod val="65000"/>
                    <a:lumOff val="35000"/>
                  </a:schemeClr>
                </a:solidFill>
              </a:rPr>
              <a:t>LIST OF OLYMPIC </a:t>
            </a:r>
            <a:r>
              <a:rPr lang="es-CL" sz="1000" b="1" dirty="0" err="1">
                <a:solidFill>
                  <a:schemeClr val="tx1">
                    <a:lumMod val="65000"/>
                    <a:lumOff val="35000"/>
                  </a:schemeClr>
                </a:solidFill>
              </a:rPr>
              <a:t>MERs</a:t>
            </a:r>
            <a:r>
              <a:rPr lang="es-CL" sz="1000" b="1" dirty="0">
                <a:solidFill>
                  <a:schemeClr val="tx1">
                    <a:lumMod val="65000"/>
                    <a:lumOff val="35000"/>
                  </a:schemeClr>
                </a:solidFill>
              </a:rPr>
              <a:t> EVENTS  publicados en la página web FEI </a:t>
            </a:r>
            <a:r>
              <a:rPr lang="es-CL" sz="1000" b="1" dirty="0"/>
              <a:t>(</a:t>
            </a:r>
            <a:r>
              <a:rPr lang="es-CL" sz="1000" b="1" dirty="0">
                <a:hlinkClick r:id="rId3"/>
              </a:rPr>
              <a:t>https://inside.fei.org/fei/games/paris2024/disciplines</a:t>
            </a:r>
            <a:r>
              <a:rPr lang="es-CL" sz="1000" b="1" dirty="0"/>
              <a:t>)</a:t>
            </a:r>
          </a:p>
          <a:p>
            <a:pPr>
              <a:lnSpc>
                <a:spcPts val="800"/>
              </a:lnSpc>
            </a:pPr>
            <a:endParaRPr lang="es-CL" sz="1000" dirty="0">
              <a:solidFill>
                <a:schemeClr val="tx1">
                  <a:lumMod val="65000"/>
                  <a:lumOff val="35000"/>
                </a:schemeClr>
              </a:solidFill>
            </a:endParaRPr>
          </a:p>
          <a:p>
            <a:pPr>
              <a:lnSpc>
                <a:spcPts val="800"/>
              </a:lnSpc>
            </a:pPr>
            <a:r>
              <a:rPr lang="es-CL" sz="1000" b="1" baseline="30000" dirty="0">
                <a:solidFill>
                  <a:srgbClr val="FF0000"/>
                </a:solidFill>
                <a:latin typeface="Calibri" panose="020F0502020204030204" pitchFamily="34" charset="0"/>
              </a:rPr>
              <a:t>(***)  </a:t>
            </a:r>
            <a:r>
              <a:rPr lang="es-CL" sz="1000" b="1" dirty="0">
                <a:solidFill>
                  <a:schemeClr val="tx1">
                    <a:lumMod val="65000"/>
                    <a:lumOff val="35000"/>
                  </a:schemeClr>
                </a:solidFill>
                <a:latin typeface="Calibri" panose="020F0502020204030204" pitchFamily="34" charset="0"/>
              </a:rPr>
              <a:t>PAN AMERICAN GAMES 2023 FEI DRESSAGE (</a:t>
            </a:r>
            <a:r>
              <a:rPr lang="es-CL" sz="1000" b="1" dirty="0">
                <a:solidFill>
                  <a:schemeClr val="tx1">
                    <a:lumMod val="65000"/>
                    <a:lumOff val="35000"/>
                  </a:schemeClr>
                </a:solidFill>
                <a:latin typeface="Calibri" panose="020F0502020204030204" pitchFamily="34" charset="0"/>
                <a:hlinkClick r:id="rId4"/>
              </a:rPr>
              <a:t>https://www.fei.org/events/pan-american-games-2023/discipline/dressage</a:t>
            </a:r>
            <a:r>
              <a:rPr lang="es-CL" sz="1000" b="1" dirty="0">
                <a:solidFill>
                  <a:schemeClr val="tx1">
                    <a:lumMod val="65000"/>
                    <a:lumOff val="35000"/>
                  </a:schemeClr>
                </a:solidFill>
                <a:latin typeface="Calibri" panose="020F0502020204030204" pitchFamily="34" charset="0"/>
              </a:rPr>
              <a:t> ) </a:t>
            </a:r>
            <a:endParaRPr lang="es-CL" sz="1000" dirty="0">
              <a:solidFill>
                <a:schemeClr val="tx1">
                  <a:lumMod val="65000"/>
                  <a:lumOff val="35000"/>
                </a:schemeClr>
              </a:solidFill>
            </a:endParaRPr>
          </a:p>
          <a:p>
            <a:endParaRPr lang="es-CL" dirty="0"/>
          </a:p>
        </p:txBody>
      </p:sp>
    </p:spTree>
    <p:extLst>
      <p:ext uri="{BB962C8B-B14F-4D97-AF65-F5344CB8AC3E}">
        <p14:creationId xmlns:p14="http://schemas.microsoft.com/office/powerpoint/2010/main" val="315475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DAD784C9-3486-05F5-028B-5BA9CA7A082E}"/>
              </a:ext>
            </a:extLst>
          </p:cNvPr>
          <p:cNvSpPr>
            <a:spLocks noGrp="1"/>
          </p:cNvSpPr>
          <p:nvPr>
            <p:ph type="title"/>
          </p:nvPr>
        </p:nvSpPr>
        <p:spPr>
          <a:xfrm>
            <a:off x="1063691" y="4049486"/>
            <a:ext cx="4825480" cy="1883228"/>
          </a:xfrm>
        </p:spPr>
        <p:txBody>
          <a:bodyPr>
            <a:normAutofit/>
          </a:bodyPr>
          <a:lstStyle/>
          <a:p>
            <a:pPr algn="r"/>
            <a:r>
              <a:rPr lang="es-CL" sz="2400" dirty="0"/>
              <a:t>PLAN GIRA DEPORTIVA</a:t>
            </a:r>
            <a:br>
              <a:rPr lang="es-CL" sz="2400" dirty="0"/>
            </a:br>
            <a:r>
              <a:rPr lang="es-CL" sz="2400" dirty="0"/>
              <a:t> SVENJA GRIMM / DOCTOR ROSSI</a:t>
            </a:r>
            <a:br>
              <a:rPr lang="es-CL" sz="2400" dirty="0"/>
            </a:br>
            <a:br>
              <a:rPr lang="es-CL" sz="2400" dirty="0"/>
            </a:br>
            <a:r>
              <a:rPr lang="es-CL" sz="2400" dirty="0"/>
              <a:t>TEJAS VERDES DRESSAGE</a:t>
            </a:r>
          </a:p>
        </p:txBody>
      </p:sp>
      <p:pic>
        <p:nvPicPr>
          <p:cNvPr id="4" name="WhatsApp Video 2024-01-05 at 18.00.31.mp4">
            <a:hlinkClick r:id="" action="ppaction://media"/>
            <a:extLst>
              <a:ext uri="{FF2B5EF4-FFF2-40B4-BE49-F238E27FC236}">
                <a16:creationId xmlns:a16="http://schemas.microsoft.com/office/drawing/2014/main" id="{F6C967ED-DBA5-DEEF-11DC-E7707699F26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3691" y="643836"/>
            <a:ext cx="4789994" cy="2706346"/>
          </a:xfrm>
          <a:prstGeom prst="rect">
            <a:avLst/>
          </a:prstGeom>
        </p:spPr>
      </p:pic>
      <p:pic>
        <p:nvPicPr>
          <p:cNvPr id="5" name="WhatsApp Video 2024-01-05 at 19.18.21.mp4">
            <a:hlinkClick r:id="" action="ppaction://media"/>
            <a:extLst>
              <a:ext uri="{FF2B5EF4-FFF2-40B4-BE49-F238E27FC236}">
                <a16:creationId xmlns:a16="http://schemas.microsoft.com/office/drawing/2014/main" id="{D5BEC294-1F92-184F-3881-28B2386E0FD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38316" y="643837"/>
            <a:ext cx="4789992" cy="2706345"/>
          </a:xfrm>
          <a:prstGeom prst="rect">
            <a:avLst/>
          </a:prstGeom>
        </p:spPr>
      </p:pic>
      <p:sp>
        <p:nvSpPr>
          <p:cNvPr id="3" name="Marcador de contenido 2">
            <a:extLst>
              <a:ext uri="{FF2B5EF4-FFF2-40B4-BE49-F238E27FC236}">
                <a16:creationId xmlns:a16="http://schemas.microsoft.com/office/drawing/2014/main" id="{2234CB0A-B948-D5C2-9D79-6327BDDF3568}"/>
              </a:ext>
            </a:extLst>
          </p:cNvPr>
          <p:cNvSpPr>
            <a:spLocks noGrp="1"/>
          </p:cNvSpPr>
          <p:nvPr>
            <p:ph idx="1"/>
          </p:nvPr>
        </p:nvSpPr>
        <p:spPr>
          <a:xfrm>
            <a:off x="6096001" y="3507819"/>
            <a:ext cx="5611366" cy="2921237"/>
          </a:xfrm>
        </p:spPr>
        <p:txBody>
          <a:bodyPr>
            <a:normAutofit/>
          </a:bodyPr>
          <a:lstStyle/>
          <a:p>
            <a:r>
              <a:rPr lang="es-CL" sz="1400" dirty="0">
                <a:solidFill>
                  <a:srgbClr val="FFFFFF"/>
                </a:solidFill>
              </a:rPr>
              <a:t>VIAJE A HOLANDA, FECHA ESTIMADA FINES DE MARZO 2024.</a:t>
            </a:r>
          </a:p>
          <a:p>
            <a:r>
              <a:rPr lang="es-CL" sz="1400" dirty="0">
                <a:solidFill>
                  <a:srgbClr val="FFFFFF"/>
                </a:solidFill>
              </a:rPr>
              <a:t>ESTADÍA EN GROOTEBROEK, EN ESTABLO DROOM HOEVE.</a:t>
            </a:r>
          </a:p>
          <a:p>
            <a:r>
              <a:rPr lang="es-CL" sz="1400" dirty="0">
                <a:solidFill>
                  <a:srgbClr val="FFFFFF"/>
                </a:solidFill>
              </a:rPr>
              <a:t>SVENJA VIAJA CON 11 CABALLOS EN TOTAL, DE DISTINTAS EDADES  Y CATEGORÍAS, LOS QUE COMPETIRÁ ACTIVAMENTE EN IMPORTANTES COMPETENCIAS DE ALTO NIVEL REPRESENTANDO A CHILE.</a:t>
            </a:r>
          </a:p>
          <a:p>
            <a:r>
              <a:rPr lang="es-CL" sz="1400" dirty="0">
                <a:solidFill>
                  <a:srgbClr val="FFFFFF"/>
                </a:solidFill>
              </a:rPr>
              <a:t>EQUIPO DE APOYO: ENTRENADORES  MARIO VARGAS, FRANKA LOOS, EDDY DE WOLF, MERCEDES CAMPDERÁ,  3 GROOMS, JINETE DE APOYO, VETERINARIO HOLANDÉS TITULAR WILEN van KAMPEN, FISIOTERAPEUTA HOLANDES MARK SCHUILING.</a:t>
            </a:r>
          </a:p>
        </p:txBody>
      </p:sp>
    </p:spTree>
    <p:extLst>
      <p:ext uri="{BB962C8B-B14F-4D97-AF65-F5344CB8AC3E}">
        <p14:creationId xmlns:p14="http://schemas.microsoft.com/office/powerpoint/2010/main" val="10650749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mute="1">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E40AE-81FA-5839-FAC4-FCCD2EA70F90}"/>
              </a:ext>
            </a:extLst>
          </p:cNvPr>
          <p:cNvSpPr>
            <a:spLocks noGrp="1"/>
          </p:cNvSpPr>
          <p:nvPr>
            <p:ph type="title"/>
          </p:nvPr>
        </p:nvSpPr>
        <p:spPr/>
        <p:txBody>
          <a:bodyPr>
            <a:normAutofit/>
          </a:bodyPr>
          <a:lstStyle/>
          <a:p>
            <a:r>
              <a:rPr lang="es-CL" sz="2800" dirty="0"/>
              <a:t>CALENDARIO DE COMPETENCIAS</a:t>
            </a:r>
            <a:br>
              <a:rPr lang="es-CL" sz="2800" dirty="0"/>
            </a:br>
            <a:r>
              <a:rPr lang="es-CL" sz="2800" dirty="0">
                <a:solidFill>
                  <a:srgbClr val="0070C0"/>
                </a:solidFill>
              </a:rPr>
              <a:t>(en azul las que habilitan para MER)</a:t>
            </a:r>
            <a:endParaRPr lang="es-CL" sz="2800" dirty="0"/>
          </a:p>
        </p:txBody>
      </p:sp>
      <p:graphicFrame>
        <p:nvGraphicFramePr>
          <p:cNvPr id="4" name="Marcador de contenido 3">
            <a:extLst>
              <a:ext uri="{FF2B5EF4-FFF2-40B4-BE49-F238E27FC236}">
                <a16:creationId xmlns:a16="http://schemas.microsoft.com/office/drawing/2014/main" id="{0A022C03-5555-1FD8-258B-0F6C235F6E64}"/>
              </a:ext>
            </a:extLst>
          </p:cNvPr>
          <p:cNvGraphicFramePr>
            <a:graphicFrameLocks noGrp="1"/>
          </p:cNvGraphicFramePr>
          <p:nvPr>
            <p:ph idx="1"/>
            <p:extLst>
              <p:ext uri="{D42A27DB-BD31-4B8C-83A1-F6EECF244321}">
                <p14:modId xmlns:p14="http://schemas.microsoft.com/office/powerpoint/2010/main" val="781632649"/>
              </p:ext>
            </p:extLst>
          </p:nvPr>
        </p:nvGraphicFramePr>
        <p:xfrm>
          <a:off x="3824133" y="287454"/>
          <a:ext cx="7315200" cy="61366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827055800"/>
                    </a:ext>
                  </a:extLst>
                </a:gridCol>
                <a:gridCol w="1828800">
                  <a:extLst>
                    <a:ext uri="{9D8B030D-6E8A-4147-A177-3AD203B41FA5}">
                      <a16:colId xmlns:a16="http://schemas.microsoft.com/office/drawing/2014/main" val="582218989"/>
                    </a:ext>
                  </a:extLst>
                </a:gridCol>
                <a:gridCol w="1828800">
                  <a:extLst>
                    <a:ext uri="{9D8B030D-6E8A-4147-A177-3AD203B41FA5}">
                      <a16:colId xmlns:a16="http://schemas.microsoft.com/office/drawing/2014/main" val="1694858838"/>
                    </a:ext>
                  </a:extLst>
                </a:gridCol>
                <a:gridCol w="1828800">
                  <a:extLst>
                    <a:ext uri="{9D8B030D-6E8A-4147-A177-3AD203B41FA5}">
                      <a16:colId xmlns:a16="http://schemas.microsoft.com/office/drawing/2014/main" val="294226399"/>
                    </a:ext>
                  </a:extLst>
                </a:gridCol>
              </a:tblGrid>
              <a:tr h="370840">
                <a:tc>
                  <a:txBody>
                    <a:bodyPr/>
                    <a:lstStyle/>
                    <a:p>
                      <a:r>
                        <a:rPr lang="es-CL" dirty="0"/>
                        <a:t>COMPETENCIA</a:t>
                      </a:r>
                    </a:p>
                  </a:txBody>
                  <a:tcPr/>
                </a:tc>
                <a:tc>
                  <a:txBody>
                    <a:bodyPr/>
                    <a:lstStyle/>
                    <a:p>
                      <a:r>
                        <a:rPr lang="es-CL" dirty="0"/>
                        <a:t>CABALLOS</a:t>
                      </a:r>
                    </a:p>
                  </a:txBody>
                  <a:tcPr/>
                </a:tc>
                <a:tc>
                  <a:txBody>
                    <a:bodyPr/>
                    <a:lstStyle/>
                    <a:p>
                      <a:r>
                        <a:rPr lang="es-CL" dirty="0"/>
                        <a:t>LUGAR</a:t>
                      </a:r>
                    </a:p>
                  </a:txBody>
                  <a:tcPr/>
                </a:tc>
                <a:tc>
                  <a:txBody>
                    <a:bodyPr/>
                    <a:lstStyle/>
                    <a:p>
                      <a:r>
                        <a:rPr lang="es-CL" dirty="0"/>
                        <a:t>FECHA</a:t>
                      </a:r>
                    </a:p>
                  </a:txBody>
                  <a:tcPr/>
                </a:tc>
                <a:extLst>
                  <a:ext uri="{0D108BD9-81ED-4DB2-BD59-A6C34878D82A}">
                    <a16:rowId xmlns:a16="http://schemas.microsoft.com/office/drawing/2014/main" val="666516071"/>
                  </a:ext>
                </a:extLst>
              </a:tr>
              <a:tr h="370840">
                <a:tc>
                  <a:txBody>
                    <a:bodyPr/>
                    <a:lstStyle/>
                    <a:p>
                      <a:r>
                        <a:rPr lang="es-CL" sz="1200" dirty="0">
                          <a:solidFill>
                            <a:srgbClr val="0070C0"/>
                          </a:solidFill>
                        </a:rPr>
                        <a:t>CDI 3* </a:t>
                      </a:r>
                    </a:p>
                  </a:txBody>
                  <a:tcPr/>
                </a:tc>
                <a:tc>
                  <a:txBody>
                    <a:bodyPr/>
                    <a:lstStyle/>
                    <a:p>
                      <a:r>
                        <a:rPr lang="es-CL" sz="1200" dirty="0" err="1">
                          <a:solidFill>
                            <a:srgbClr val="0070C0"/>
                          </a:solidFill>
                        </a:rPr>
                        <a:t>Dr</a:t>
                      </a:r>
                      <a:r>
                        <a:rPr lang="es-CL" sz="1200" dirty="0">
                          <a:solidFill>
                            <a:srgbClr val="0070C0"/>
                          </a:solidFill>
                        </a:rPr>
                        <a:t> Rossi, La Diva, Lafayette, </a:t>
                      </a:r>
                      <a:r>
                        <a:rPr lang="es-CL" sz="1200" dirty="0" err="1">
                          <a:solidFill>
                            <a:srgbClr val="0070C0"/>
                          </a:solidFill>
                        </a:rPr>
                        <a:t>Kadiene</a:t>
                      </a:r>
                      <a:r>
                        <a:rPr lang="es-CL" sz="1200" dirty="0">
                          <a:solidFill>
                            <a:srgbClr val="0070C0"/>
                          </a:solidFill>
                        </a:rPr>
                        <a:t>, Madison</a:t>
                      </a:r>
                    </a:p>
                  </a:txBody>
                  <a:tcPr/>
                </a:tc>
                <a:tc>
                  <a:txBody>
                    <a:bodyPr/>
                    <a:lstStyle/>
                    <a:p>
                      <a:r>
                        <a:rPr lang="es-CL" sz="1200" dirty="0" err="1">
                          <a:solidFill>
                            <a:srgbClr val="0070C0"/>
                          </a:solidFill>
                        </a:rPr>
                        <a:t>Tolbert</a:t>
                      </a:r>
                      <a:r>
                        <a:rPr lang="es-CL" sz="1200" dirty="0">
                          <a:solidFill>
                            <a:srgbClr val="0070C0"/>
                          </a:solidFill>
                        </a:rPr>
                        <a:t>, HOLANDA</a:t>
                      </a:r>
                    </a:p>
                  </a:txBody>
                  <a:tcPr/>
                </a:tc>
                <a:tc>
                  <a:txBody>
                    <a:bodyPr/>
                    <a:lstStyle/>
                    <a:p>
                      <a:r>
                        <a:rPr lang="es-CL" sz="1200" dirty="0">
                          <a:solidFill>
                            <a:srgbClr val="0070C0"/>
                          </a:solidFill>
                        </a:rPr>
                        <a:t>11 – 14  Abril</a:t>
                      </a:r>
                    </a:p>
                  </a:txBody>
                  <a:tcPr/>
                </a:tc>
                <a:extLst>
                  <a:ext uri="{0D108BD9-81ED-4DB2-BD59-A6C34878D82A}">
                    <a16:rowId xmlns:a16="http://schemas.microsoft.com/office/drawing/2014/main" val="628529360"/>
                  </a:ext>
                </a:extLst>
              </a:tr>
              <a:tr h="370840">
                <a:tc>
                  <a:txBody>
                    <a:bodyPr/>
                    <a:lstStyle/>
                    <a:p>
                      <a:r>
                        <a:rPr lang="es-CL" sz="1200" dirty="0">
                          <a:solidFill>
                            <a:srgbClr val="0070C0"/>
                          </a:solidFill>
                        </a:rPr>
                        <a:t>HORSES &amp; DREAMS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err="1">
                          <a:solidFill>
                            <a:srgbClr val="0070C0"/>
                          </a:solidFill>
                        </a:rPr>
                        <a:t>Dr</a:t>
                      </a:r>
                      <a:r>
                        <a:rPr lang="es-CL" sz="1200" dirty="0">
                          <a:solidFill>
                            <a:srgbClr val="0070C0"/>
                          </a:solidFill>
                        </a:rPr>
                        <a:t> Rossi, La Diva, Lafayette, </a:t>
                      </a:r>
                      <a:r>
                        <a:rPr lang="es-CL" sz="1200" dirty="0" err="1">
                          <a:solidFill>
                            <a:srgbClr val="0070C0"/>
                          </a:solidFill>
                        </a:rPr>
                        <a:t>Kadiene</a:t>
                      </a:r>
                      <a:r>
                        <a:rPr lang="es-CL" sz="1200" dirty="0">
                          <a:solidFill>
                            <a:srgbClr val="0070C0"/>
                          </a:solidFill>
                        </a:rPr>
                        <a:t>, Madison</a:t>
                      </a:r>
                    </a:p>
                  </a:txBody>
                  <a:tcPr/>
                </a:tc>
                <a:tc>
                  <a:txBody>
                    <a:bodyPr/>
                    <a:lstStyle/>
                    <a:p>
                      <a:r>
                        <a:rPr lang="es-CL" sz="1200" dirty="0">
                          <a:solidFill>
                            <a:srgbClr val="0070C0"/>
                          </a:solidFill>
                        </a:rPr>
                        <a:t>Hagen, ALEMANIA</a:t>
                      </a:r>
                    </a:p>
                  </a:txBody>
                  <a:tcPr/>
                </a:tc>
                <a:tc>
                  <a:txBody>
                    <a:bodyPr/>
                    <a:lstStyle/>
                    <a:p>
                      <a:r>
                        <a:rPr lang="es-CL" sz="1200" dirty="0">
                          <a:solidFill>
                            <a:srgbClr val="0070C0"/>
                          </a:solidFill>
                        </a:rPr>
                        <a:t>24 – 28 Abril</a:t>
                      </a:r>
                    </a:p>
                  </a:txBody>
                  <a:tcPr/>
                </a:tc>
                <a:extLst>
                  <a:ext uri="{0D108BD9-81ED-4DB2-BD59-A6C34878D82A}">
                    <a16:rowId xmlns:a16="http://schemas.microsoft.com/office/drawing/2014/main" val="4072854002"/>
                  </a:ext>
                </a:extLst>
              </a:tr>
              <a:tr h="370840">
                <a:tc>
                  <a:txBody>
                    <a:bodyPr/>
                    <a:lstStyle/>
                    <a:p>
                      <a:r>
                        <a:rPr lang="es-CL" sz="1200" dirty="0">
                          <a:solidFill>
                            <a:srgbClr val="0070C0"/>
                          </a:solidFill>
                        </a:rPr>
                        <a:t>CDI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err="1">
                          <a:solidFill>
                            <a:srgbClr val="0070C0"/>
                          </a:solidFill>
                        </a:rPr>
                        <a:t>Dr</a:t>
                      </a:r>
                      <a:r>
                        <a:rPr lang="es-CL" sz="1200" dirty="0">
                          <a:solidFill>
                            <a:srgbClr val="0070C0"/>
                          </a:solidFill>
                        </a:rPr>
                        <a:t> Rossi, La Diva, Lafayette, </a:t>
                      </a:r>
                      <a:r>
                        <a:rPr lang="es-CL" sz="1200" dirty="0" err="1">
                          <a:solidFill>
                            <a:srgbClr val="0070C0"/>
                          </a:solidFill>
                        </a:rPr>
                        <a:t>Kadiene</a:t>
                      </a:r>
                      <a:r>
                        <a:rPr lang="es-CL" sz="1200" dirty="0">
                          <a:solidFill>
                            <a:srgbClr val="0070C0"/>
                          </a:solidFill>
                        </a:rPr>
                        <a:t>, Madison</a:t>
                      </a:r>
                    </a:p>
                  </a:txBody>
                  <a:tcPr/>
                </a:tc>
                <a:tc>
                  <a:txBody>
                    <a:bodyPr/>
                    <a:lstStyle/>
                    <a:p>
                      <a:r>
                        <a:rPr lang="es-CL" sz="1200" dirty="0" err="1">
                          <a:solidFill>
                            <a:srgbClr val="0070C0"/>
                          </a:solidFill>
                        </a:rPr>
                        <a:t>Exloo</a:t>
                      </a:r>
                      <a:r>
                        <a:rPr lang="es-CL" sz="1200" dirty="0">
                          <a:solidFill>
                            <a:srgbClr val="0070C0"/>
                          </a:solidFill>
                        </a:rPr>
                        <a:t>, HOLANDA</a:t>
                      </a:r>
                    </a:p>
                  </a:txBody>
                  <a:tcPr/>
                </a:tc>
                <a:tc>
                  <a:txBody>
                    <a:bodyPr/>
                    <a:lstStyle/>
                    <a:p>
                      <a:r>
                        <a:rPr lang="es-CL" sz="1200" dirty="0">
                          <a:solidFill>
                            <a:srgbClr val="0070C0"/>
                          </a:solidFill>
                        </a:rPr>
                        <a:t>1 – 5 Mayo</a:t>
                      </a:r>
                    </a:p>
                  </a:txBody>
                  <a:tcPr/>
                </a:tc>
                <a:extLst>
                  <a:ext uri="{0D108BD9-81ED-4DB2-BD59-A6C34878D82A}">
                    <a16:rowId xmlns:a16="http://schemas.microsoft.com/office/drawing/2014/main" val="3054986130"/>
                  </a:ext>
                </a:extLst>
              </a:tr>
              <a:tr h="370840">
                <a:tc>
                  <a:txBody>
                    <a:bodyPr/>
                    <a:lstStyle/>
                    <a:p>
                      <a:r>
                        <a:rPr lang="es-CL" sz="1200" dirty="0">
                          <a:solidFill>
                            <a:schemeClr val="tx1">
                              <a:lumMod val="65000"/>
                              <a:lumOff val="35000"/>
                            </a:schemeClr>
                          </a:solidFill>
                        </a:rPr>
                        <a:t>AACHEN EQUESTRIAN FESTIVAL  (requiere invitación)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err="1">
                          <a:solidFill>
                            <a:schemeClr val="tx1">
                              <a:lumMod val="65000"/>
                              <a:lumOff val="35000"/>
                            </a:schemeClr>
                          </a:solidFill>
                        </a:rPr>
                        <a:t>Dr</a:t>
                      </a:r>
                      <a:r>
                        <a:rPr lang="es-CL" sz="1200" dirty="0">
                          <a:solidFill>
                            <a:schemeClr val="tx1">
                              <a:lumMod val="65000"/>
                              <a:lumOff val="35000"/>
                            </a:schemeClr>
                          </a:solidFill>
                        </a:rPr>
                        <a:t> Rossi, La Diva, Lafayette, </a:t>
                      </a:r>
                      <a:r>
                        <a:rPr lang="es-CL" sz="1200" dirty="0" err="1">
                          <a:solidFill>
                            <a:schemeClr val="tx1">
                              <a:lumMod val="65000"/>
                              <a:lumOff val="35000"/>
                            </a:schemeClr>
                          </a:solidFill>
                        </a:rPr>
                        <a:t>Kadiene</a:t>
                      </a:r>
                      <a:r>
                        <a:rPr lang="es-CL" sz="1200" dirty="0">
                          <a:solidFill>
                            <a:schemeClr val="tx1">
                              <a:lumMod val="65000"/>
                              <a:lumOff val="35000"/>
                            </a:schemeClr>
                          </a:solidFill>
                        </a:rPr>
                        <a:t>, Madison</a:t>
                      </a:r>
                    </a:p>
                  </a:txBody>
                  <a:tcPr/>
                </a:tc>
                <a:tc>
                  <a:txBody>
                    <a:bodyPr/>
                    <a:lstStyle/>
                    <a:p>
                      <a:r>
                        <a:rPr lang="es-CL" sz="1200" dirty="0" err="1">
                          <a:solidFill>
                            <a:schemeClr val="tx1">
                              <a:lumMod val="65000"/>
                              <a:lumOff val="35000"/>
                            </a:schemeClr>
                          </a:solidFill>
                        </a:rPr>
                        <a:t>Aachen</a:t>
                      </a:r>
                      <a:r>
                        <a:rPr lang="es-CL" sz="1200" dirty="0">
                          <a:solidFill>
                            <a:schemeClr val="tx1">
                              <a:lumMod val="65000"/>
                              <a:lumOff val="35000"/>
                            </a:schemeClr>
                          </a:solidFill>
                        </a:rPr>
                        <a:t>, ALEMANIA</a:t>
                      </a:r>
                    </a:p>
                  </a:txBody>
                  <a:tcPr/>
                </a:tc>
                <a:tc>
                  <a:txBody>
                    <a:bodyPr/>
                    <a:lstStyle/>
                    <a:p>
                      <a:r>
                        <a:rPr lang="es-CL" sz="1200" dirty="0">
                          <a:solidFill>
                            <a:schemeClr val="tx1">
                              <a:lumMod val="65000"/>
                              <a:lumOff val="35000"/>
                            </a:schemeClr>
                          </a:solidFill>
                        </a:rPr>
                        <a:t>2 -7 Julio</a:t>
                      </a:r>
                    </a:p>
                  </a:txBody>
                  <a:tcPr/>
                </a:tc>
                <a:extLst>
                  <a:ext uri="{0D108BD9-81ED-4DB2-BD59-A6C34878D82A}">
                    <a16:rowId xmlns:a16="http://schemas.microsoft.com/office/drawing/2014/main" val="3369444997"/>
                  </a:ext>
                </a:extLst>
              </a:tr>
              <a:tr h="370840">
                <a:tc>
                  <a:txBody>
                    <a:bodyPr/>
                    <a:lstStyle/>
                    <a:p>
                      <a:r>
                        <a:rPr lang="es-CL" sz="1200" dirty="0">
                          <a:solidFill>
                            <a:srgbClr val="FF0000"/>
                          </a:solidFill>
                        </a:rPr>
                        <a:t>JJOO PARIS </a:t>
                      </a:r>
                    </a:p>
                  </a:txBody>
                  <a:tcPr/>
                </a:tc>
                <a:tc>
                  <a:txBody>
                    <a:bodyPr/>
                    <a:lstStyle/>
                    <a:p>
                      <a:r>
                        <a:rPr lang="es-CL" sz="1200" dirty="0" err="1">
                          <a:solidFill>
                            <a:srgbClr val="FF0000"/>
                          </a:solidFill>
                        </a:rPr>
                        <a:t>Dr</a:t>
                      </a:r>
                      <a:r>
                        <a:rPr lang="es-CL" sz="1200" dirty="0">
                          <a:solidFill>
                            <a:srgbClr val="FF0000"/>
                          </a:solidFill>
                        </a:rPr>
                        <a:t> Rossi</a:t>
                      </a:r>
                    </a:p>
                  </a:txBody>
                  <a:tcPr/>
                </a:tc>
                <a:tc>
                  <a:txBody>
                    <a:bodyPr/>
                    <a:lstStyle/>
                    <a:p>
                      <a:r>
                        <a:rPr lang="es-CL" sz="1200" dirty="0">
                          <a:solidFill>
                            <a:srgbClr val="FF0000"/>
                          </a:solidFill>
                        </a:rPr>
                        <a:t>Versalles, FRANCIA</a:t>
                      </a:r>
                    </a:p>
                  </a:txBody>
                  <a:tcPr/>
                </a:tc>
                <a:tc>
                  <a:txBody>
                    <a:bodyPr/>
                    <a:lstStyle/>
                    <a:p>
                      <a:r>
                        <a:rPr lang="es-CL" sz="1200" dirty="0">
                          <a:solidFill>
                            <a:srgbClr val="FF0000"/>
                          </a:solidFill>
                        </a:rPr>
                        <a:t>26 Julio – 6 Agosto </a:t>
                      </a:r>
                    </a:p>
                  </a:txBody>
                  <a:tcPr/>
                </a:tc>
                <a:extLst>
                  <a:ext uri="{0D108BD9-81ED-4DB2-BD59-A6C34878D82A}">
                    <a16:rowId xmlns:a16="http://schemas.microsoft.com/office/drawing/2014/main" val="1146601645"/>
                  </a:ext>
                </a:extLst>
              </a:tr>
              <a:tr h="370840">
                <a:tc>
                  <a:txBody>
                    <a:bodyPr/>
                    <a:lstStyle/>
                    <a:p>
                      <a:r>
                        <a:rPr lang="es-CL" sz="1200" dirty="0">
                          <a:solidFill>
                            <a:schemeClr val="tx1">
                              <a:lumMod val="65000"/>
                              <a:lumOff val="35000"/>
                            </a:schemeClr>
                          </a:solidFill>
                        </a:rPr>
                        <a:t>PAVO CUP</a:t>
                      </a:r>
                    </a:p>
                  </a:txBody>
                  <a:tcPr/>
                </a:tc>
                <a:tc>
                  <a:txBody>
                    <a:bodyPr/>
                    <a:lstStyle/>
                    <a:p>
                      <a:r>
                        <a:rPr lang="es-CL" sz="1200" dirty="0" err="1">
                          <a:solidFill>
                            <a:schemeClr val="tx1">
                              <a:lumMod val="65000"/>
                              <a:lumOff val="35000"/>
                            </a:schemeClr>
                          </a:solidFill>
                        </a:rPr>
                        <a:t>Dynamite</a:t>
                      </a:r>
                      <a:r>
                        <a:rPr lang="es-CL" sz="1200" dirty="0">
                          <a:solidFill>
                            <a:schemeClr val="tx1">
                              <a:lumMod val="65000"/>
                              <a:lumOff val="35000"/>
                            </a:schemeClr>
                          </a:solidFill>
                        </a:rPr>
                        <a:t>, </a:t>
                      </a:r>
                      <a:r>
                        <a:rPr lang="es-CL" sz="1200" dirty="0" err="1">
                          <a:solidFill>
                            <a:schemeClr val="tx1">
                              <a:lumMod val="65000"/>
                              <a:lumOff val="35000"/>
                            </a:schemeClr>
                          </a:solidFill>
                        </a:rPr>
                        <a:t>Smile</a:t>
                      </a:r>
                      <a:r>
                        <a:rPr lang="es-CL" sz="1200" dirty="0">
                          <a:solidFill>
                            <a:schemeClr val="tx1">
                              <a:lumMod val="65000"/>
                              <a:lumOff val="35000"/>
                            </a:schemeClr>
                          </a:solidFill>
                        </a:rPr>
                        <a:t>, Dom </a:t>
                      </a:r>
                      <a:r>
                        <a:rPr lang="es-CL" sz="1200" dirty="0" err="1">
                          <a:solidFill>
                            <a:schemeClr val="tx1">
                              <a:lumMod val="65000"/>
                              <a:lumOff val="35000"/>
                            </a:schemeClr>
                          </a:solidFill>
                        </a:rPr>
                        <a:t>Perignon</a:t>
                      </a:r>
                      <a:r>
                        <a:rPr lang="es-CL" sz="1200" dirty="0">
                          <a:solidFill>
                            <a:schemeClr val="tx1">
                              <a:lumMod val="65000"/>
                              <a:lumOff val="35000"/>
                            </a:schemeClr>
                          </a:solidFill>
                        </a:rPr>
                        <a:t>, </a:t>
                      </a:r>
                      <a:r>
                        <a:rPr lang="es-CL" sz="1200" dirty="0" err="1">
                          <a:solidFill>
                            <a:schemeClr val="tx1">
                              <a:lumMod val="65000"/>
                              <a:lumOff val="35000"/>
                            </a:schemeClr>
                          </a:solidFill>
                        </a:rPr>
                        <a:t>Best</a:t>
                      </a:r>
                      <a:r>
                        <a:rPr lang="es-CL" sz="1200" dirty="0">
                          <a:solidFill>
                            <a:schemeClr val="tx1">
                              <a:lumMod val="65000"/>
                              <a:lumOff val="35000"/>
                            </a:schemeClr>
                          </a:solidFill>
                        </a:rPr>
                        <a:t> </a:t>
                      </a:r>
                      <a:r>
                        <a:rPr lang="es-CL" sz="1200" dirty="0" err="1">
                          <a:solidFill>
                            <a:schemeClr val="tx1">
                              <a:lumMod val="65000"/>
                              <a:lumOff val="35000"/>
                            </a:schemeClr>
                          </a:solidFill>
                        </a:rPr>
                        <a:t>Secret</a:t>
                      </a:r>
                      <a:r>
                        <a:rPr lang="es-CL" sz="1200" dirty="0">
                          <a:solidFill>
                            <a:schemeClr val="tx1">
                              <a:lumMod val="65000"/>
                              <a:lumOff val="35000"/>
                            </a:schemeClr>
                          </a:solidFill>
                        </a:rPr>
                        <a:t>, </a:t>
                      </a:r>
                      <a:r>
                        <a:rPr lang="es-CL" sz="1200" dirty="0" err="1">
                          <a:solidFill>
                            <a:schemeClr val="tx1">
                              <a:lumMod val="65000"/>
                              <a:lumOff val="35000"/>
                            </a:schemeClr>
                          </a:solidFill>
                        </a:rPr>
                        <a:t>Orbison</a:t>
                      </a:r>
                      <a:r>
                        <a:rPr lang="es-CL" sz="1200" dirty="0">
                          <a:solidFill>
                            <a:schemeClr val="tx1">
                              <a:lumMod val="65000"/>
                              <a:lumOff val="35000"/>
                            </a:schemeClr>
                          </a:solidFill>
                        </a:rPr>
                        <a:t>, </a:t>
                      </a:r>
                      <a:r>
                        <a:rPr lang="es-CL" sz="1200" dirty="0" err="1">
                          <a:solidFill>
                            <a:schemeClr val="tx1">
                              <a:lumMod val="65000"/>
                              <a:lumOff val="35000"/>
                            </a:schemeClr>
                          </a:solidFill>
                        </a:rPr>
                        <a:t>Fall</a:t>
                      </a:r>
                      <a:r>
                        <a:rPr lang="es-CL" sz="1200" dirty="0">
                          <a:solidFill>
                            <a:schemeClr val="tx1">
                              <a:lumMod val="65000"/>
                              <a:lumOff val="35000"/>
                            </a:schemeClr>
                          </a:solidFill>
                        </a:rPr>
                        <a:t> in Love</a:t>
                      </a:r>
                    </a:p>
                  </a:txBody>
                  <a:tcPr/>
                </a:tc>
                <a:tc>
                  <a:txBody>
                    <a:bodyPr/>
                    <a:lstStyle/>
                    <a:p>
                      <a:r>
                        <a:rPr lang="es-CL" sz="1200" dirty="0" err="1">
                          <a:solidFill>
                            <a:schemeClr val="tx1">
                              <a:lumMod val="65000"/>
                              <a:lumOff val="35000"/>
                            </a:schemeClr>
                          </a:solidFill>
                        </a:rPr>
                        <a:t>Ermelo</a:t>
                      </a:r>
                      <a:r>
                        <a:rPr lang="es-CL" sz="1200" dirty="0">
                          <a:solidFill>
                            <a:schemeClr val="tx1">
                              <a:lumMod val="65000"/>
                              <a:lumOff val="35000"/>
                            </a:schemeClr>
                          </a:solidFill>
                        </a:rPr>
                        <a:t>, HOLANDA</a:t>
                      </a:r>
                    </a:p>
                  </a:txBody>
                  <a:tcPr/>
                </a:tc>
                <a:tc>
                  <a:txBody>
                    <a:bodyPr/>
                    <a:lstStyle/>
                    <a:p>
                      <a:r>
                        <a:rPr lang="es-CL" sz="1200" dirty="0">
                          <a:solidFill>
                            <a:schemeClr val="tx1">
                              <a:lumMod val="65000"/>
                              <a:lumOff val="35000"/>
                            </a:schemeClr>
                          </a:solidFill>
                        </a:rPr>
                        <a:t>15 Agosto </a:t>
                      </a:r>
                    </a:p>
                  </a:txBody>
                  <a:tcPr/>
                </a:tc>
                <a:extLst>
                  <a:ext uri="{0D108BD9-81ED-4DB2-BD59-A6C34878D82A}">
                    <a16:rowId xmlns:a16="http://schemas.microsoft.com/office/drawing/2014/main" val="714718913"/>
                  </a:ext>
                </a:extLst>
              </a:tr>
              <a:tr h="370840">
                <a:tc>
                  <a:txBody>
                    <a:bodyPr/>
                    <a:lstStyle/>
                    <a:p>
                      <a:r>
                        <a:rPr lang="es-CL" sz="1200" dirty="0">
                          <a:solidFill>
                            <a:schemeClr val="tx1">
                              <a:lumMod val="65000"/>
                              <a:lumOff val="35000"/>
                            </a:schemeClr>
                          </a:solidFill>
                        </a:rPr>
                        <a:t>YOUNG HORSES WORLD COMPETITION / CDI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err="1">
                          <a:solidFill>
                            <a:schemeClr val="tx1">
                              <a:lumMod val="65000"/>
                              <a:lumOff val="35000"/>
                            </a:schemeClr>
                          </a:solidFill>
                        </a:rPr>
                        <a:t>Dynamite</a:t>
                      </a:r>
                      <a:r>
                        <a:rPr lang="es-CL" sz="1200" dirty="0">
                          <a:solidFill>
                            <a:schemeClr val="tx1">
                              <a:lumMod val="65000"/>
                              <a:lumOff val="35000"/>
                            </a:schemeClr>
                          </a:solidFill>
                        </a:rPr>
                        <a:t>, </a:t>
                      </a:r>
                      <a:r>
                        <a:rPr lang="es-CL" sz="1200" dirty="0" err="1">
                          <a:solidFill>
                            <a:schemeClr val="tx1">
                              <a:lumMod val="65000"/>
                              <a:lumOff val="35000"/>
                            </a:schemeClr>
                          </a:solidFill>
                        </a:rPr>
                        <a:t>Smile</a:t>
                      </a:r>
                      <a:r>
                        <a:rPr lang="es-CL" sz="1200" dirty="0">
                          <a:solidFill>
                            <a:schemeClr val="tx1">
                              <a:lumMod val="65000"/>
                              <a:lumOff val="35000"/>
                            </a:schemeClr>
                          </a:solidFill>
                        </a:rPr>
                        <a:t>, Dom </a:t>
                      </a:r>
                      <a:r>
                        <a:rPr lang="es-CL" sz="1200" dirty="0" err="1">
                          <a:solidFill>
                            <a:schemeClr val="tx1">
                              <a:lumMod val="65000"/>
                              <a:lumOff val="35000"/>
                            </a:schemeClr>
                          </a:solidFill>
                        </a:rPr>
                        <a:t>Perignon</a:t>
                      </a:r>
                      <a:r>
                        <a:rPr lang="es-CL" sz="1200" dirty="0">
                          <a:solidFill>
                            <a:schemeClr val="tx1">
                              <a:lumMod val="65000"/>
                              <a:lumOff val="35000"/>
                            </a:schemeClr>
                          </a:solidFill>
                        </a:rPr>
                        <a:t>, </a:t>
                      </a:r>
                      <a:r>
                        <a:rPr lang="es-CL" sz="1200" dirty="0" err="1">
                          <a:solidFill>
                            <a:schemeClr val="tx1">
                              <a:lumMod val="65000"/>
                              <a:lumOff val="35000"/>
                            </a:schemeClr>
                          </a:solidFill>
                        </a:rPr>
                        <a:t>Best</a:t>
                      </a:r>
                      <a:r>
                        <a:rPr lang="es-CL" sz="1200" dirty="0">
                          <a:solidFill>
                            <a:schemeClr val="tx1">
                              <a:lumMod val="65000"/>
                              <a:lumOff val="35000"/>
                            </a:schemeClr>
                          </a:solidFill>
                        </a:rPr>
                        <a:t> </a:t>
                      </a:r>
                      <a:r>
                        <a:rPr lang="es-CL" sz="1200" dirty="0" err="1">
                          <a:solidFill>
                            <a:schemeClr val="tx1">
                              <a:lumMod val="65000"/>
                              <a:lumOff val="35000"/>
                            </a:schemeClr>
                          </a:solidFill>
                        </a:rPr>
                        <a:t>Secret</a:t>
                      </a:r>
                      <a:r>
                        <a:rPr lang="es-CL" sz="1200" dirty="0">
                          <a:solidFill>
                            <a:schemeClr val="tx1">
                              <a:lumMod val="65000"/>
                              <a:lumOff val="35000"/>
                            </a:schemeClr>
                          </a:solidFill>
                        </a:rPr>
                        <a:t>, </a:t>
                      </a:r>
                      <a:r>
                        <a:rPr lang="es-CL" sz="1200" dirty="0" err="1">
                          <a:solidFill>
                            <a:schemeClr val="tx1">
                              <a:lumMod val="65000"/>
                              <a:lumOff val="35000"/>
                            </a:schemeClr>
                          </a:solidFill>
                        </a:rPr>
                        <a:t>Orbison</a:t>
                      </a:r>
                      <a:r>
                        <a:rPr lang="es-CL" sz="1200" dirty="0">
                          <a:solidFill>
                            <a:schemeClr val="tx1">
                              <a:lumMod val="65000"/>
                              <a:lumOff val="35000"/>
                            </a:schemeClr>
                          </a:solidFill>
                        </a:rPr>
                        <a:t>, </a:t>
                      </a:r>
                      <a:r>
                        <a:rPr lang="es-CL" sz="1200" dirty="0" err="1">
                          <a:solidFill>
                            <a:schemeClr val="tx1">
                              <a:lumMod val="65000"/>
                              <a:lumOff val="35000"/>
                            </a:schemeClr>
                          </a:solidFill>
                        </a:rPr>
                        <a:t>Fall</a:t>
                      </a:r>
                      <a:r>
                        <a:rPr lang="es-CL" sz="1200" dirty="0">
                          <a:solidFill>
                            <a:schemeClr val="tx1">
                              <a:lumMod val="65000"/>
                              <a:lumOff val="35000"/>
                            </a:schemeClr>
                          </a:solidFill>
                        </a:rPr>
                        <a:t> in Love, </a:t>
                      </a:r>
                      <a:r>
                        <a:rPr lang="es-CL" sz="1200" dirty="0" err="1">
                          <a:solidFill>
                            <a:schemeClr val="tx1">
                              <a:lumMod val="65000"/>
                              <a:lumOff val="35000"/>
                            </a:schemeClr>
                          </a:solidFill>
                        </a:rPr>
                        <a:t>Dr</a:t>
                      </a:r>
                      <a:r>
                        <a:rPr lang="es-CL" sz="1200" dirty="0">
                          <a:solidFill>
                            <a:schemeClr val="tx1">
                              <a:lumMod val="65000"/>
                              <a:lumOff val="35000"/>
                            </a:schemeClr>
                          </a:solidFill>
                        </a:rPr>
                        <a:t> Rossi, La Diva, Lafayette, </a:t>
                      </a:r>
                      <a:r>
                        <a:rPr lang="es-CL" sz="1200" dirty="0" err="1">
                          <a:solidFill>
                            <a:schemeClr val="tx1">
                              <a:lumMod val="65000"/>
                              <a:lumOff val="35000"/>
                            </a:schemeClr>
                          </a:solidFill>
                        </a:rPr>
                        <a:t>Kadiene</a:t>
                      </a:r>
                      <a:r>
                        <a:rPr lang="es-CL" sz="1200" dirty="0">
                          <a:solidFill>
                            <a:schemeClr val="tx1">
                              <a:lumMod val="65000"/>
                              <a:lumOff val="35000"/>
                            </a:schemeClr>
                          </a:solidFill>
                        </a:rPr>
                        <a:t>, Madison</a:t>
                      </a:r>
                    </a:p>
                    <a:p>
                      <a:endParaRPr lang="es-CL" sz="1200"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err="1">
                          <a:solidFill>
                            <a:schemeClr val="tx1">
                              <a:lumMod val="65000"/>
                              <a:lumOff val="35000"/>
                            </a:schemeClr>
                          </a:solidFill>
                        </a:rPr>
                        <a:t>Ermelo</a:t>
                      </a:r>
                      <a:r>
                        <a:rPr lang="es-CL" sz="1200" dirty="0">
                          <a:solidFill>
                            <a:schemeClr val="tx1">
                              <a:lumMod val="65000"/>
                              <a:lumOff val="35000"/>
                            </a:schemeClr>
                          </a:solidFill>
                        </a:rPr>
                        <a:t>, HOLANDA</a:t>
                      </a:r>
                    </a:p>
                    <a:p>
                      <a:endParaRPr lang="es-CL" sz="1200" dirty="0">
                        <a:solidFill>
                          <a:schemeClr val="tx1">
                            <a:lumMod val="65000"/>
                            <a:lumOff val="35000"/>
                          </a:schemeClr>
                        </a:solidFill>
                      </a:endParaRPr>
                    </a:p>
                  </a:txBody>
                  <a:tcPr/>
                </a:tc>
                <a:tc>
                  <a:txBody>
                    <a:bodyPr/>
                    <a:lstStyle/>
                    <a:p>
                      <a:r>
                        <a:rPr lang="es-CL" sz="1200" dirty="0">
                          <a:solidFill>
                            <a:schemeClr val="tx1">
                              <a:lumMod val="65000"/>
                              <a:lumOff val="35000"/>
                            </a:schemeClr>
                          </a:solidFill>
                        </a:rPr>
                        <a:t>4 – 8 Septiembre</a:t>
                      </a:r>
                    </a:p>
                  </a:txBody>
                  <a:tcPr/>
                </a:tc>
                <a:extLst>
                  <a:ext uri="{0D108BD9-81ED-4DB2-BD59-A6C34878D82A}">
                    <a16:rowId xmlns:a16="http://schemas.microsoft.com/office/drawing/2014/main" val="2610190962"/>
                  </a:ext>
                </a:extLst>
              </a:tr>
              <a:tr h="370840">
                <a:tc>
                  <a:txBody>
                    <a:bodyPr/>
                    <a:lstStyle/>
                    <a:p>
                      <a:r>
                        <a:rPr lang="es-CL" sz="1200" dirty="0">
                          <a:solidFill>
                            <a:schemeClr val="tx1">
                              <a:lumMod val="65000"/>
                              <a:lumOff val="35000"/>
                            </a:schemeClr>
                          </a:solidFill>
                        </a:rPr>
                        <a:t>CDI 4* / YOUNG HORSES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err="1">
                          <a:solidFill>
                            <a:schemeClr val="tx1">
                              <a:lumMod val="65000"/>
                              <a:lumOff val="35000"/>
                            </a:schemeClr>
                          </a:solidFill>
                        </a:rPr>
                        <a:t>Dynamite</a:t>
                      </a:r>
                      <a:r>
                        <a:rPr lang="es-CL" sz="1200" dirty="0">
                          <a:solidFill>
                            <a:schemeClr val="tx1">
                              <a:lumMod val="65000"/>
                              <a:lumOff val="35000"/>
                            </a:schemeClr>
                          </a:solidFill>
                        </a:rPr>
                        <a:t>, </a:t>
                      </a:r>
                      <a:r>
                        <a:rPr lang="es-CL" sz="1200" dirty="0" err="1">
                          <a:solidFill>
                            <a:schemeClr val="tx1">
                              <a:lumMod val="65000"/>
                              <a:lumOff val="35000"/>
                            </a:schemeClr>
                          </a:solidFill>
                        </a:rPr>
                        <a:t>Smile</a:t>
                      </a:r>
                      <a:r>
                        <a:rPr lang="es-CL" sz="1200" dirty="0">
                          <a:solidFill>
                            <a:schemeClr val="tx1">
                              <a:lumMod val="65000"/>
                              <a:lumOff val="35000"/>
                            </a:schemeClr>
                          </a:solidFill>
                        </a:rPr>
                        <a:t>, Dom </a:t>
                      </a:r>
                      <a:r>
                        <a:rPr lang="es-CL" sz="1200" dirty="0" err="1">
                          <a:solidFill>
                            <a:schemeClr val="tx1">
                              <a:lumMod val="65000"/>
                              <a:lumOff val="35000"/>
                            </a:schemeClr>
                          </a:solidFill>
                        </a:rPr>
                        <a:t>Perignon</a:t>
                      </a:r>
                      <a:r>
                        <a:rPr lang="es-CL" sz="1200" dirty="0">
                          <a:solidFill>
                            <a:schemeClr val="tx1">
                              <a:lumMod val="65000"/>
                              <a:lumOff val="35000"/>
                            </a:schemeClr>
                          </a:solidFill>
                        </a:rPr>
                        <a:t>, </a:t>
                      </a:r>
                      <a:r>
                        <a:rPr lang="es-CL" sz="1200" dirty="0" err="1">
                          <a:solidFill>
                            <a:schemeClr val="tx1">
                              <a:lumMod val="65000"/>
                              <a:lumOff val="35000"/>
                            </a:schemeClr>
                          </a:solidFill>
                        </a:rPr>
                        <a:t>Best</a:t>
                      </a:r>
                      <a:r>
                        <a:rPr lang="es-CL" sz="1200" dirty="0">
                          <a:solidFill>
                            <a:schemeClr val="tx1">
                              <a:lumMod val="65000"/>
                              <a:lumOff val="35000"/>
                            </a:schemeClr>
                          </a:solidFill>
                        </a:rPr>
                        <a:t> </a:t>
                      </a:r>
                      <a:r>
                        <a:rPr lang="es-CL" sz="1200" dirty="0" err="1">
                          <a:solidFill>
                            <a:schemeClr val="tx1">
                              <a:lumMod val="65000"/>
                              <a:lumOff val="35000"/>
                            </a:schemeClr>
                          </a:solidFill>
                        </a:rPr>
                        <a:t>Secret</a:t>
                      </a:r>
                      <a:r>
                        <a:rPr lang="es-CL" sz="1200" dirty="0">
                          <a:solidFill>
                            <a:schemeClr val="tx1">
                              <a:lumMod val="65000"/>
                              <a:lumOff val="35000"/>
                            </a:schemeClr>
                          </a:solidFill>
                        </a:rPr>
                        <a:t>, </a:t>
                      </a:r>
                      <a:r>
                        <a:rPr lang="es-CL" sz="1200" dirty="0" err="1">
                          <a:solidFill>
                            <a:schemeClr val="tx1">
                              <a:lumMod val="65000"/>
                              <a:lumOff val="35000"/>
                            </a:schemeClr>
                          </a:solidFill>
                        </a:rPr>
                        <a:t>Orbison</a:t>
                      </a:r>
                      <a:r>
                        <a:rPr lang="es-CL" sz="1200" dirty="0">
                          <a:solidFill>
                            <a:schemeClr val="tx1">
                              <a:lumMod val="65000"/>
                              <a:lumOff val="35000"/>
                            </a:schemeClr>
                          </a:solidFill>
                        </a:rPr>
                        <a:t>, </a:t>
                      </a:r>
                      <a:r>
                        <a:rPr lang="es-CL" sz="1200" dirty="0" err="1">
                          <a:solidFill>
                            <a:schemeClr val="tx1">
                              <a:lumMod val="65000"/>
                              <a:lumOff val="35000"/>
                            </a:schemeClr>
                          </a:solidFill>
                        </a:rPr>
                        <a:t>Fall</a:t>
                      </a:r>
                      <a:r>
                        <a:rPr lang="es-CL" sz="1200" dirty="0">
                          <a:solidFill>
                            <a:schemeClr val="tx1">
                              <a:lumMod val="65000"/>
                              <a:lumOff val="35000"/>
                            </a:schemeClr>
                          </a:solidFill>
                        </a:rPr>
                        <a:t> in Love, </a:t>
                      </a:r>
                      <a:r>
                        <a:rPr lang="es-CL" sz="1200" dirty="0" err="1">
                          <a:solidFill>
                            <a:schemeClr val="tx1">
                              <a:lumMod val="65000"/>
                              <a:lumOff val="35000"/>
                            </a:schemeClr>
                          </a:solidFill>
                        </a:rPr>
                        <a:t>Dr</a:t>
                      </a:r>
                      <a:r>
                        <a:rPr lang="es-CL" sz="1200" dirty="0">
                          <a:solidFill>
                            <a:schemeClr val="tx1">
                              <a:lumMod val="65000"/>
                              <a:lumOff val="35000"/>
                            </a:schemeClr>
                          </a:solidFill>
                        </a:rPr>
                        <a:t> Rossi, La Diva, Lafayette, </a:t>
                      </a:r>
                      <a:r>
                        <a:rPr lang="es-CL" sz="1200" dirty="0" err="1">
                          <a:solidFill>
                            <a:schemeClr val="tx1">
                              <a:lumMod val="65000"/>
                              <a:lumOff val="35000"/>
                            </a:schemeClr>
                          </a:solidFill>
                        </a:rPr>
                        <a:t>Kadiene</a:t>
                      </a:r>
                      <a:r>
                        <a:rPr lang="es-CL" sz="1200" dirty="0">
                          <a:solidFill>
                            <a:schemeClr val="tx1">
                              <a:lumMod val="65000"/>
                              <a:lumOff val="35000"/>
                            </a:schemeClr>
                          </a:solidFill>
                        </a:rPr>
                        <a:t>, Madison</a:t>
                      </a:r>
                    </a:p>
                  </a:txBody>
                  <a:tcPr/>
                </a:tc>
                <a:tc>
                  <a:txBody>
                    <a:bodyPr/>
                    <a:lstStyle/>
                    <a:p>
                      <a:r>
                        <a:rPr lang="es-CL" sz="1200" dirty="0" err="1">
                          <a:solidFill>
                            <a:schemeClr val="tx1">
                              <a:lumMod val="65000"/>
                              <a:lumOff val="35000"/>
                            </a:schemeClr>
                          </a:solidFill>
                        </a:rPr>
                        <a:t>Troisdorf</a:t>
                      </a:r>
                      <a:r>
                        <a:rPr lang="es-CL" sz="1200" dirty="0">
                          <a:solidFill>
                            <a:schemeClr val="tx1">
                              <a:lumMod val="65000"/>
                              <a:lumOff val="35000"/>
                            </a:schemeClr>
                          </a:solidFill>
                        </a:rPr>
                        <a:t>, ALEMANIA</a:t>
                      </a:r>
                    </a:p>
                  </a:txBody>
                  <a:tcPr/>
                </a:tc>
                <a:tc>
                  <a:txBody>
                    <a:bodyPr/>
                    <a:lstStyle/>
                    <a:p>
                      <a:r>
                        <a:rPr lang="es-CL" sz="1200" dirty="0">
                          <a:solidFill>
                            <a:schemeClr val="tx1">
                              <a:lumMod val="65000"/>
                              <a:lumOff val="35000"/>
                            </a:schemeClr>
                          </a:solidFill>
                        </a:rPr>
                        <a:t>10 – 13 Octubre</a:t>
                      </a:r>
                    </a:p>
                  </a:txBody>
                  <a:tcPr/>
                </a:tc>
                <a:extLst>
                  <a:ext uri="{0D108BD9-81ED-4DB2-BD59-A6C34878D82A}">
                    <a16:rowId xmlns:a16="http://schemas.microsoft.com/office/drawing/2014/main" val="3550849642"/>
                  </a:ext>
                </a:extLst>
              </a:tr>
            </a:tbl>
          </a:graphicData>
        </a:graphic>
      </p:graphicFrame>
    </p:spTree>
    <p:extLst>
      <p:ext uri="{BB962C8B-B14F-4D97-AF65-F5344CB8AC3E}">
        <p14:creationId xmlns:p14="http://schemas.microsoft.com/office/powerpoint/2010/main" val="2746441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DAD784C9-3486-05F5-028B-5BA9CA7A082E}"/>
              </a:ext>
            </a:extLst>
          </p:cNvPr>
          <p:cNvSpPr>
            <a:spLocks noGrp="1"/>
          </p:cNvSpPr>
          <p:nvPr>
            <p:ph type="title"/>
          </p:nvPr>
        </p:nvSpPr>
        <p:spPr>
          <a:xfrm>
            <a:off x="484633" y="3991900"/>
            <a:ext cx="4825480" cy="1883228"/>
          </a:xfrm>
        </p:spPr>
        <p:txBody>
          <a:bodyPr>
            <a:normAutofit/>
          </a:bodyPr>
          <a:lstStyle/>
          <a:p>
            <a:pPr algn="r"/>
            <a:r>
              <a:rPr lang="es-CL" sz="2400" dirty="0"/>
              <a:t>PLAN GIRA DEPORTIVA VIRGINIA YARUR/ RONALDO</a:t>
            </a:r>
            <a:br>
              <a:rPr lang="es-CL" sz="2400" dirty="0"/>
            </a:br>
            <a:br>
              <a:rPr lang="es-CL" sz="2400" dirty="0"/>
            </a:br>
            <a:r>
              <a:rPr lang="es-CL" sz="2400" dirty="0"/>
              <a:t>VIRGINIA YARUR DRESSAGE</a:t>
            </a:r>
          </a:p>
        </p:txBody>
      </p:sp>
      <p:pic>
        <p:nvPicPr>
          <p:cNvPr id="5" name="Imagen 4">
            <a:extLst>
              <a:ext uri="{FF2B5EF4-FFF2-40B4-BE49-F238E27FC236}">
                <a16:creationId xmlns:a16="http://schemas.microsoft.com/office/drawing/2014/main" id="{0C450C99-0B49-DC69-66C8-0BF5B6430BA4}"/>
              </a:ext>
            </a:extLst>
          </p:cNvPr>
          <p:cNvPicPr>
            <a:picLocks noChangeAspect="1"/>
          </p:cNvPicPr>
          <p:nvPr/>
        </p:nvPicPr>
        <p:blipFill>
          <a:blip r:embed="rId2"/>
          <a:stretch>
            <a:fillRect/>
          </a:stretch>
        </p:blipFill>
        <p:spPr>
          <a:xfrm>
            <a:off x="484632" y="784982"/>
            <a:ext cx="3331905" cy="2224046"/>
          </a:xfrm>
          <a:prstGeom prst="rect">
            <a:avLst/>
          </a:prstGeom>
        </p:spPr>
      </p:pic>
      <p:pic>
        <p:nvPicPr>
          <p:cNvPr id="9" name="Imagen 8">
            <a:extLst>
              <a:ext uri="{FF2B5EF4-FFF2-40B4-BE49-F238E27FC236}">
                <a16:creationId xmlns:a16="http://schemas.microsoft.com/office/drawing/2014/main" id="{158AD690-6736-6246-7ECC-8BDB9E599885}"/>
              </a:ext>
            </a:extLst>
          </p:cNvPr>
          <p:cNvPicPr>
            <a:picLocks noChangeAspect="1"/>
          </p:cNvPicPr>
          <p:nvPr/>
        </p:nvPicPr>
        <p:blipFill>
          <a:blip r:embed="rId3"/>
          <a:stretch>
            <a:fillRect/>
          </a:stretch>
        </p:blipFill>
        <p:spPr>
          <a:xfrm>
            <a:off x="4428523" y="1460061"/>
            <a:ext cx="3331905" cy="924603"/>
          </a:xfrm>
          <a:prstGeom prst="rect">
            <a:avLst/>
          </a:prstGeom>
        </p:spPr>
      </p:pic>
      <p:pic>
        <p:nvPicPr>
          <p:cNvPr id="7" name="Imagen 6">
            <a:extLst>
              <a:ext uri="{FF2B5EF4-FFF2-40B4-BE49-F238E27FC236}">
                <a16:creationId xmlns:a16="http://schemas.microsoft.com/office/drawing/2014/main" id="{F1136846-72F4-E82C-0C47-984337B288F3}"/>
              </a:ext>
            </a:extLst>
          </p:cNvPr>
          <p:cNvPicPr>
            <a:picLocks noChangeAspect="1"/>
          </p:cNvPicPr>
          <p:nvPr/>
        </p:nvPicPr>
        <p:blipFill>
          <a:blip r:embed="rId4"/>
          <a:stretch>
            <a:fillRect/>
          </a:stretch>
        </p:blipFill>
        <p:spPr>
          <a:xfrm>
            <a:off x="8344663" y="836331"/>
            <a:ext cx="3260054" cy="2176086"/>
          </a:xfrm>
          <a:prstGeom prst="rect">
            <a:avLst/>
          </a:prstGeom>
        </p:spPr>
      </p:pic>
      <p:sp>
        <p:nvSpPr>
          <p:cNvPr id="3" name="Marcador de contenido 2">
            <a:extLst>
              <a:ext uri="{FF2B5EF4-FFF2-40B4-BE49-F238E27FC236}">
                <a16:creationId xmlns:a16="http://schemas.microsoft.com/office/drawing/2014/main" id="{2234CB0A-B948-D5C2-9D79-6327BDDF3568}"/>
              </a:ext>
            </a:extLst>
          </p:cNvPr>
          <p:cNvSpPr>
            <a:spLocks noGrp="1"/>
          </p:cNvSpPr>
          <p:nvPr>
            <p:ph idx="1"/>
          </p:nvPr>
        </p:nvSpPr>
        <p:spPr>
          <a:xfrm>
            <a:off x="5794746" y="3844725"/>
            <a:ext cx="5389721" cy="2176944"/>
          </a:xfrm>
        </p:spPr>
        <p:txBody>
          <a:bodyPr>
            <a:normAutofit/>
          </a:bodyPr>
          <a:lstStyle/>
          <a:p>
            <a:r>
              <a:rPr lang="es-CL" sz="1400" dirty="0">
                <a:solidFill>
                  <a:srgbClr val="FFFFFF"/>
                </a:solidFill>
              </a:rPr>
              <a:t>ESTADÍA EN WELLINGTON, USA, PARA TEMPORADA DE COMPETENCIAS ENERO A MARZO (hay 7 </a:t>
            </a:r>
            <a:r>
              <a:rPr lang="es-CL" sz="1400" dirty="0" err="1">
                <a:solidFill>
                  <a:srgbClr val="FFFFFF"/>
                </a:solidFill>
              </a:rPr>
              <a:t>CDIs</a:t>
            </a:r>
            <a:r>
              <a:rPr lang="es-CL" sz="1400" dirty="0">
                <a:solidFill>
                  <a:srgbClr val="FFFFFF"/>
                </a:solidFill>
              </a:rPr>
              <a:t> de los cuales intentará hacer 4 a 5).</a:t>
            </a:r>
          </a:p>
          <a:p>
            <a:r>
              <a:rPr lang="es-CL" sz="1400" dirty="0">
                <a:solidFill>
                  <a:srgbClr val="FFFFFF"/>
                </a:solidFill>
              </a:rPr>
              <a:t>VIAJE A ESPAÑA, ASTURIAS, FECHA ESTIMADA ABRIL 2024.</a:t>
            </a:r>
          </a:p>
          <a:p>
            <a:r>
              <a:rPr lang="es-CL" sz="1400" dirty="0">
                <a:solidFill>
                  <a:srgbClr val="FFFFFF"/>
                </a:solidFill>
              </a:rPr>
              <a:t>ESTADIA EN GIJÓN, EN ESTABLO HÍPICO PORCEYO.</a:t>
            </a:r>
          </a:p>
          <a:p>
            <a:r>
              <a:rPr lang="es-CL" sz="1400" dirty="0">
                <a:solidFill>
                  <a:srgbClr val="FFFFFF"/>
                </a:solidFill>
              </a:rPr>
              <a:t>EQUIPO DE APOYO: ENTRENADORA  YVONNE LOSOS DE MUÑIZ, 1 GROOM  LUIS PINTO, VETERINARIO DEL EQUIPO DE USA JACK SNYDER, FISIOTERAPEUTA LORENZO BENITO DEL POZO.</a:t>
            </a:r>
          </a:p>
        </p:txBody>
      </p:sp>
    </p:spTree>
    <p:extLst>
      <p:ext uri="{BB962C8B-B14F-4D97-AF65-F5344CB8AC3E}">
        <p14:creationId xmlns:p14="http://schemas.microsoft.com/office/powerpoint/2010/main" val="20033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E40AE-81FA-5839-FAC4-FCCD2EA70F90}"/>
              </a:ext>
            </a:extLst>
          </p:cNvPr>
          <p:cNvSpPr>
            <a:spLocks noGrp="1"/>
          </p:cNvSpPr>
          <p:nvPr>
            <p:ph type="title"/>
          </p:nvPr>
        </p:nvSpPr>
        <p:spPr/>
        <p:txBody>
          <a:bodyPr>
            <a:normAutofit/>
          </a:bodyPr>
          <a:lstStyle/>
          <a:p>
            <a:r>
              <a:rPr lang="es-CL" sz="2800" dirty="0"/>
              <a:t>CALENDARIO DE COMPETENCIAS</a:t>
            </a:r>
            <a:br>
              <a:rPr lang="es-CL" sz="2800" dirty="0"/>
            </a:br>
            <a:r>
              <a:rPr lang="es-CL" sz="2800" dirty="0">
                <a:solidFill>
                  <a:srgbClr val="0070C0"/>
                </a:solidFill>
              </a:rPr>
              <a:t>(en azul las que habilitan para MER)</a:t>
            </a:r>
            <a:endParaRPr lang="es-CL" sz="2800" dirty="0"/>
          </a:p>
        </p:txBody>
      </p:sp>
      <p:graphicFrame>
        <p:nvGraphicFramePr>
          <p:cNvPr id="4" name="Marcador de contenido 3">
            <a:extLst>
              <a:ext uri="{FF2B5EF4-FFF2-40B4-BE49-F238E27FC236}">
                <a16:creationId xmlns:a16="http://schemas.microsoft.com/office/drawing/2014/main" id="{0A022C03-5555-1FD8-258B-0F6C235F6E64}"/>
              </a:ext>
            </a:extLst>
          </p:cNvPr>
          <p:cNvGraphicFramePr>
            <a:graphicFrameLocks noGrp="1"/>
          </p:cNvGraphicFramePr>
          <p:nvPr>
            <p:ph idx="1"/>
            <p:extLst>
              <p:ext uri="{D42A27DB-BD31-4B8C-83A1-F6EECF244321}">
                <p14:modId xmlns:p14="http://schemas.microsoft.com/office/powerpoint/2010/main" val="3248294664"/>
              </p:ext>
            </p:extLst>
          </p:nvPr>
        </p:nvGraphicFramePr>
        <p:xfrm>
          <a:off x="3779529" y="1570228"/>
          <a:ext cx="7315200" cy="42265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827055800"/>
                    </a:ext>
                  </a:extLst>
                </a:gridCol>
                <a:gridCol w="1828800">
                  <a:extLst>
                    <a:ext uri="{9D8B030D-6E8A-4147-A177-3AD203B41FA5}">
                      <a16:colId xmlns:a16="http://schemas.microsoft.com/office/drawing/2014/main" val="582218989"/>
                    </a:ext>
                  </a:extLst>
                </a:gridCol>
                <a:gridCol w="1828800">
                  <a:extLst>
                    <a:ext uri="{9D8B030D-6E8A-4147-A177-3AD203B41FA5}">
                      <a16:colId xmlns:a16="http://schemas.microsoft.com/office/drawing/2014/main" val="1694858838"/>
                    </a:ext>
                  </a:extLst>
                </a:gridCol>
                <a:gridCol w="1828800">
                  <a:extLst>
                    <a:ext uri="{9D8B030D-6E8A-4147-A177-3AD203B41FA5}">
                      <a16:colId xmlns:a16="http://schemas.microsoft.com/office/drawing/2014/main" val="294226399"/>
                    </a:ext>
                  </a:extLst>
                </a:gridCol>
              </a:tblGrid>
              <a:tr h="370840">
                <a:tc>
                  <a:txBody>
                    <a:bodyPr/>
                    <a:lstStyle/>
                    <a:p>
                      <a:r>
                        <a:rPr lang="es-CL" dirty="0"/>
                        <a:t>COMPETENCIA</a:t>
                      </a:r>
                    </a:p>
                  </a:txBody>
                  <a:tcPr/>
                </a:tc>
                <a:tc>
                  <a:txBody>
                    <a:bodyPr/>
                    <a:lstStyle/>
                    <a:p>
                      <a:r>
                        <a:rPr lang="es-CL" dirty="0"/>
                        <a:t>CABALLOS</a:t>
                      </a:r>
                    </a:p>
                  </a:txBody>
                  <a:tcPr/>
                </a:tc>
                <a:tc>
                  <a:txBody>
                    <a:bodyPr/>
                    <a:lstStyle/>
                    <a:p>
                      <a:r>
                        <a:rPr lang="es-CL" dirty="0"/>
                        <a:t>LUGAR</a:t>
                      </a:r>
                    </a:p>
                  </a:txBody>
                  <a:tcPr/>
                </a:tc>
                <a:tc>
                  <a:txBody>
                    <a:bodyPr/>
                    <a:lstStyle/>
                    <a:p>
                      <a:r>
                        <a:rPr lang="es-CL" dirty="0"/>
                        <a:t>FECHA</a:t>
                      </a:r>
                    </a:p>
                  </a:txBody>
                  <a:tcPr/>
                </a:tc>
                <a:extLst>
                  <a:ext uri="{0D108BD9-81ED-4DB2-BD59-A6C34878D82A}">
                    <a16:rowId xmlns:a16="http://schemas.microsoft.com/office/drawing/2014/main" val="666516071"/>
                  </a:ext>
                </a:extLst>
              </a:tr>
              <a:tr h="370840">
                <a:tc>
                  <a:txBody>
                    <a:bodyPr/>
                    <a:lstStyle/>
                    <a:p>
                      <a:r>
                        <a:rPr lang="es-CL" sz="1400" dirty="0">
                          <a:solidFill>
                            <a:srgbClr val="0070C0"/>
                          </a:solidFill>
                        </a:rPr>
                        <a:t>CDI 3* Y 4* </a:t>
                      </a:r>
                    </a:p>
                  </a:txBody>
                  <a:tcPr/>
                </a:tc>
                <a:tc>
                  <a:txBody>
                    <a:bodyPr/>
                    <a:lstStyle/>
                    <a:p>
                      <a:r>
                        <a:rPr lang="es-CL" sz="1400" dirty="0">
                          <a:solidFill>
                            <a:srgbClr val="0070C0"/>
                          </a:solidFill>
                        </a:rPr>
                        <a:t>Ronaldo, </a:t>
                      </a:r>
                      <a:r>
                        <a:rPr lang="es-CL" sz="1400" dirty="0" err="1">
                          <a:solidFill>
                            <a:srgbClr val="0070C0"/>
                          </a:solidFill>
                        </a:rPr>
                        <a:t>Fashion</a:t>
                      </a:r>
                      <a:endParaRPr lang="es-CL" sz="1400" dirty="0">
                        <a:solidFill>
                          <a:srgbClr val="0070C0"/>
                        </a:solidFill>
                      </a:endParaRPr>
                    </a:p>
                  </a:txBody>
                  <a:tcPr anchor="ctr"/>
                </a:tc>
                <a:tc>
                  <a:txBody>
                    <a:bodyPr/>
                    <a:lstStyle/>
                    <a:p>
                      <a:r>
                        <a:rPr lang="es-CL" sz="1400" dirty="0">
                          <a:solidFill>
                            <a:srgbClr val="0070C0"/>
                          </a:solidFill>
                        </a:rPr>
                        <a:t>Wellington, USA</a:t>
                      </a:r>
                    </a:p>
                  </a:txBody>
                  <a:tcPr anchor="ctr"/>
                </a:tc>
                <a:tc>
                  <a:txBody>
                    <a:bodyPr/>
                    <a:lstStyle/>
                    <a:p>
                      <a:r>
                        <a:rPr lang="es-CL" sz="1400" dirty="0">
                          <a:solidFill>
                            <a:srgbClr val="0070C0"/>
                          </a:solidFill>
                        </a:rPr>
                        <a:t>24 - 28 Enero</a:t>
                      </a:r>
                    </a:p>
                  </a:txBody>
                  <a:tcPr anchor="ctr"/>
                </a:tc>
                <a:extLst>
                  <a:ext uri="{0D108BD9-81ED-4DB2-BD59-A6C34878D82A}">
                    <a16:rowId xmlns:a16="http://schemas.microsoft.com/office/drawing/2014/main" val="628529360"/>
                  </a:ext>
                </a:extLst>
              </a:tr>
              <a:tr h="370840">
                <a:tc>
                  <a:txBody>
                    <a:bodyPr/>
                    <a:lstStyle/>
                    <a:p>
                      <a:r>
                        <a:rPr lang="es-CL" sz="1400" dirty="0">
                          <a:solidFill>
                            <a:srgbClr val="0070C0"/>
                          </a:solidFill>
                        </a:rPr>
                        <a:t>CDI 3*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dirty="0">
                          <a:solidFill>
                            <a:srgbClr val="0070C0"/>
                          </a:solidFill>
                        </a:rPr>
                        <a:t>Ronaldo, </a:t>
                      </a:r>
                      <a:r>
                        <a:rPr lang="es-CL" sz="1400" dirty="0" err="1">
                          <a:solidFill>
                            <a:srgbClr val="0070C0"/>
                          </a:solidFill>
                        </a:rPr>
                        <a:t>Fashion</a:t>
                      </a:r>
                      <a:endParaRPr lang="es-CL" sz="1400" dirty="0">
                        <a:solidFill>
                          <a:srgbClr val="0070C0"/>
                        </a:solidFill>
                      </a:endParaRPr>
                    </a:p>
                  </a:txBody>
                  <a:tcPr anchor="ctr"/>
                </a:tc>
                <a:tc>
                  <a:txBody>
                    <a:bodyPr/>
                    <a:lstStyle/>
                    <a:p>
                      <a:r>
                        <a:rPr lang="es-CL" sz="1400" dirty="0">
                          <a:solidFill>
                            <a:srgbClr val="0070C0"/>
                          </a:solidFill>
                        </a:rPr>
                        <a:t>Wellington, USA</a:t>
                      </a:r>
                    </a:p>
                  </a:txBody>
                  <a:tcPr anchor="ctr"/>
                </a:tc>
                <a:tc>
                  <a:txBody>
                    <a:bodyPr/>
                    <a:lstStyle/>
                    <a:p>
                      <a:r>
                        <a:rPr lang="es-CL" sz="1400" dirty="0">
                          <a:solidFill>
                            <a:srgbClr val="0070C0"/>
                          </a:solidFill>
                        </a:rPr>
                        <a:t>7 – 11 Febrero</a:t>
                      </a:r>
                    </a:p>
                  </a:txBody>
                  <a:tcPr anchor="ctr"/>
                </a:tc>
                <a:extLst>
                  <a:ext uri="{0D108BD9-81ED-4DB2-BD59-A6C34878D82A}">
                    <a16:rowId xmlns:a16="http://schemas.microsoft.com/office/drawing/2014/main" val="4072854002"/>
                  </a:ext>
                </a:extLst>
              </a:tr>
              <a:tr h="370840">
                <a:tc>
                  <a:txBody>
                    <a:bodyPr/>
                    <a:lstStyle/>
                    <a:p>
                      <a:r>
                        <a:rPr lang="es-CL" sz="1400" dirty="0">
                          <a:solidFill>
                            <a:srgbClr val="0070C0"/>
                          </a:solidFill>
                        </a:rPr>
                        <a:t>CDI 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dirty="0">
                          <a:solidFill>
                            <a:srgbClr val="0070C0"/>
                          </a:solidFill>
                        </a:rPr>
                        <a:t>Ronaldo, </a:t>
                      </a:r>
                      <a:r>
                        <a:rPr lang="es-CL" sz="1400" dirty="0" err="1">
                          <a:solidFill>
                            <a:srgbClr val="0070C0"/>
                          </a:solidFill>
                        </a:rPr>
                        <a:t>Fashion</a:t>
                      </a:r>
                      <a:endParaRPr lang="es-CL" sz="1400" dirty="0">
                        <a:solidFill>
                          <a:srgbClr val="0070C0"/>
                        </a:solidFill>
                      </a:endParaRPr>
                    </a:p>
                  </a:txBody>
                  <a:tcPr anchor="ctr"/>
                </a:tc>
                <a:tc>
                  <a:txBody>
                    <a:bodyPr/>
                    <a:lstStyle/>
                    <a:p>
                      <a:r>
                        <a:rPr lang="es-CL" sz="1400" dirty="0">
                          <a:solidFill>
                            <a:srgbClr val="0070C0"/>
                          </a:solidFill>
                        </a:rPr>
                        <a:t>Wellington, USA</a:t>
                      </a:r>
                    </a:p>
                  </a:txBody>
                  <a:tcPr anchor="ctr"/>
                </a:tc>
                <a:tc>
                  <a:txBody>
                    <a:bodyPr/>
                    <a:lstStyle/>
                    <a:p>
                      <a:r>
                        <a:rPr lang="es-CL" sz="1400" dirty="0">
                          <a:solidFill>
                            <a:srgbClr val="0070C0"/>
                          </a:solidFill>
                        </a:rPr>
                        <a:t>21 – 25 Febrero</a:t>
                      </a:r>
                    </a:p>
                  </a:txBody>
                  <a:tcPr anchor="ctr"/>
                </a:tc>
                <a:extLst>
                  <a:ext uri="{0D108BD9-81ED-4DB2-BD59-A6C34878D82A}">
                    <a16:rowId xmlns:a16="http://schemas.microsoft.com/office/drawing/2014/main" val="3054986130"/>
                  </a:ext>
                </a:extLst>
              </a:tr>
              <a:tr h="370840">
                <a:tc>
                  <a:txBody>
                    <a:bodyPr/>
                    <a:lstStyle/>
                    <a:p>
                      <a:r>
                        <a:rPr lang="es-CL" sz="1400" dirty="0">
                          <a:solidFill>
                            <a:srgbClr val="0070C0"/>
                          </a:solidFill>
                        </a:rPr>
                        <a:t>CDI 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dirty="0">
                          <a:solidFill>
                            <a:srgbClr val="0070C0"/>
                          </a:solidFill>
                        </a:rPr>
                        <a:t>Ronaldo, </a:t>
                      </a:r>
                      <a:r>
                        <a:rPr lang="es-CL" sz="1400" dirty="0" err="1">
                          <a:solidFill>
                            <a:srgbClr val="0070C0"/>
                          </a:solidFill>
                        </a:rPr>
                        <a:t>Fashion</a:t>
                      </a:r>
                      <a:endParaRPr lang="es-CL" sz="1400" dirty="0">
                        <a:solidFill>
                          <a:srgbClr val="0070C0"/>
                        </a:solidFill>
                      </a:endParaRPr>
                    </a:p>
                  </a:txBody>
                  <a:tcPr/>
                </a:tc>
                <a:tc>
                  <a:txBody>
                    <a:bodyPr/>
                    <a:lstStyle/>
                    <a:p>
                      <a:r>
                        <a:rPr lang="es-CL" sz="1400" dirty="0">
                          <a:solidFill>
                            <a:srgbClr val="0070C0"/>
                          </a:solidFill>
                        </a:rPr>
                        <a:t>Wellington, USA</a:t>
                      </a:r>
                    </a:p>
                  </a:txBody>
                  <a:tcPr/>
                </a:tc>
                <a:tc>
                  <a:txBody>
                    <a:bodyPr/>
                    <a:lstStyle/>
                    <a:p>
                      <a:r>
                        <a:rPr lang="es-CL" sz="1400" dirty="0">
                          <a:solidFill>
                            <a:srgbClr val="0070C0"/>
                          </a:solidFill>
                        </a:rPr>
                        <a:t>12 – 17 Marzo</a:t>
                      </a:r>
                    </a:p>
                  </a:txBody>
                  <a:tcPr/>
                </a:tc>
                <a:extLst>
                  <a:ext uri="{0D108BD9-81ED-4DB2-BD59-A6C34878D82A}">
                    <a16:rowId xmlns:a16="http://schemas.microsoft.com/office/drawing/2014/main" val="3369444997"/>
                  </a:ext>
                </a:extLst>
              </a:tr>
              <a:tr h="370840">
                <a:tc>
                  <a:txBody>
                    <a:bodyPr/>
                    <a:lstStyle/>
                    <a:p>
                      <a:r>
                        <a:rPr lang="es-CL" sz="1400" dirty="0">
                          <a:solidFill>
                            <a:srgbClr val="0070C0"/>
                          </a:solidFill>
                        </a:rPr>
                        <a:t>CDI 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dirty="0">
                          <a:solidFill>
                            <a:srgbClr val="0070C0"/>
                          </a:solidFill>
                        </a:rPr>
                        <a:t>Ronaldo, </a:t>
                      </a:r>
                      <a:r>
                        <a:rPr lang="es-CL" sz="1400" dirty="0" err="1">
                          <a:solidFill>
                            <a:srgbClr val="0070C0"/>
                          </a:solidFill>
                        </a:rPr>
                        <a:t>Fashion</a:t>
                      </a:r>
                      <a:endParaRPr lang="es-CL" sz="1400" dirty="0">
                        <a:solidFill>
                          <a:srgbClr val="0070C0"/>
                        </a:solidFill>
                      </a:endParaRPr>
                    </a:p>
                  </a:txBody>
                  <a:tcPr/>
                </a:tc>
                <a:tc>
                  <a:txBody>
                    <a:bodyPr/>
                    <a:lstStyle/>
                    <a:p>
                      <a:r>
                        <a:rPr lang="es-CL" sz="1400" dirty="0" err="1">
                          <a:solidFill>
                            <a:srgbClr val="0070C0"/>
                          </a:solidFill>
                        </a:rPr>
                        <a:t>Camarma</a:t>
                      </a:r>
                      <a:r>
                        <a:rPr lang="es-CL" sz="1400" dirty="0">
                          <a:solidFill>
                            <a:srgbClr val="0070C0"/>
                          </a:solidFill>
                        </a:rPr>
                        <a:t> de </a:t>
                      </a:r>
                      <a:r>
                        <a:rPr lang="es-CL" sz="1400" dirty="0" err="1">
                          <a:solidFill>
                            <a:srgbClr val="0070C0"/>
                          </a:solidFill>
                        </a:rPr>
                        <a:t>Esteruelas</a:t>
                      </a:r>
                      <a:r>
                        <a:rPr lang="es-CL" sz="1400" dirty="0">
                          <a:solidFill>
                            <a:srgbClr val="0070C0"/>
                          </a:solidFill>
                        </a:rPr>
                        <a:t>, ESPAÑA</a:t>
                      </a:r>
                    </a:p>
                  </a:txBody>
                  <a:tcPr/>
                </a:tc>
                <a:tc>
                  <a:txBody>
                    <a:bodyPr/>
                    <a:lstStyle/>
                    <a:p>
                      <a:r>
                        <a:rPr lang="es-CL" sz="1400" dirty="0">
                          <a:solidFill>
                            <a:srgbClr val="0070C0"/>
                          </a:solidFill>
                        </a:rPr>
                        <a:t>9-12 Mayo</a:t>
                      </a:r>
                    </a:p>
                  </a:txBody>
                  <a:tcPr anchor="ctr"/>
                </a:tc>
                <a:extLst>
                  <a:ext uri="{0D108BD9-81ED-4DB2-BD59-A6C34878D82A}">
                    <a16:rowId xmlns:a16="http://schemas.microsoft.com/office/drawing/2014/main" val="3891713898"/>
                  </a:ext>
                </a:extLst>
              </a:tr>
              <a:tr h="370840">
                <a:tc>
                  <a:txBody>
                    <a:bodyPr/>
                    <a:lstStyle/>
                    <a:p>
                      <a:r>
                        <a:rPr lang="es-CL" sz="1400" dirty="0">
                          <a:solidFill>
                            <a:srgbClr val="0070C0"/>
                          </a:solidFill>
                        </a:rPr>
                        <a:t>CDI 3*</a:t>
                      </a:r>
                    </a:p>
                  </a:txBody>
                  <a:tcPr/>
                </a:tc>
                <a:tc>
                  <a:txBody>
                    <a:bodyPr/>
                    <a:lstStyle/>
                    <a:p>
                      <a:r>
                        <a:rPr lang="es-CL" sz="1400" dirty="0">
                          <a:solidFill>
                            <a:srgbClr val="0070C0"/>
                          </a:solidFill>
                        </a:rPr>
                        <a:t>Ronaldo, </a:t>
                      </a:r>
                      <a:r>
                        <a:rPr lang="es-CL" sz="1400" dirty="0" err="1">
                          <a:solidFill>
                            <a:srgbClr val="0070C0"/>
                          </a:solidFill>
                        </a:rPr>
                        <a:t>Fashion</a:t>
                      </a:r>
                      <a:endParaRPr lang="es-CL" sz="1400" dirty="0">
                        <a:solidFill>
                          <a:srgbClr val="0070C0"/>
                        </a:solidFill>
                      </a:endParaRPr>
                    </a:p>
                  </a:txBody>
                  <a:tcPr/>
                </a:tc>
                <a:tc>
                  <a:txBody>
                    <a:bodyPr/>
                    <a:lstStyle/>
                    <a:p>
                      <a:r>
                        <a:rPr lang="es-CL" sz="1400" dirty="0">
                          <a:solidFill>
                            <a:srgbClr val="0070C0"/>
                          </a:solidFill>
                        </a:rPr>
                        <a:t>Le </a:t>
                      </a:r>
                      <a:r>
                        <a:rPr lang="es-CL" sz="1400" dirty="0" err="1">
                          <a:solidFill>
                            <a:srgbClr val="0070C0"/>
                          </a:solidFill>
                        </a:rPr>
                        <a:t>Mans</a:t>
                      </a:r>
                      <a:r>
                        <a:rPr lang="es-CL" sz="1400" dirty="0">
                          <a:solidFill>
                            <a:srgbClr val="0070C0"/>
                          </a:solidFill>
                        </a:rPr>
                        <a:t>, FRANCIA</a:t>
                      </a:r>
                    </a:p>
                  </a:txBody>
                  <a:tcPr/>
                </a:tc>
                <a:tc>
                  <a:txBody>
                    <a:bodyPr/>
                    <a:lstStyle/>
                    <a:p>
                      <a:r>
                        <a:rPr lang="es-CL" sz="1400" baseline="0" dirty="0">
                          <a:solidFill>
                            <a:srgbClr val="0070C0"/>
                          </a:solidFill>
                        </a:rPr>
                        <a:t>30 Mayo – 2 Junio</a:t>
                      </a:r>
                    </a:p>
                  </a:txBody>
                  <a:tcPr/>
                </a:tc>
                <a:extLst>
                  <a:ext uri="{0D108BD9-81ED-4DB2-BD59-A6C34878D82A}">
                    <a16:rowId xmlns:a16="http://schemas.microsoft.com/office/drawing/2014/main" val="1146601645"/>
                  </a:ext>
                </a:extLst>
              </a:tr>
              <a:tr h="370840">
                <a:tc>
                  <a:txBody>
                    <a:bodyPr/>
                    <a:lstStyle/>
                    <a:p>
                      <a:r>
                        <a:rPr lang="es-CL" sz="1400" dirty="0">
                          <a:solidFill>
                            <a:srgbClr val="0070C0"/>
                          </a:solidFill>
                        </a:rPr>
                        <a:t>CDI 3*</a:t>
                      </a:r>
                    </a:p>
                  </a:txBody>
                  <a:tcPr/>
                </a:tc>
                <a:tc>
                  <a:txBody>
                    <a:bodyPr/>
                    <a:lstStyle/>
                    <a:p>
                      <a:r>
                        <a:rPr lang="es-CL" sz="1400" dirty="0">
                          <a:solidFill>
                            <a:srgbClr val="0070C0"/>
                          </a:solidFill>
                        </a:rPr>
                        <a:t>Ronaldo, </a:t>
                      </a:r>
                      <a:r>
                        <a:rPr lang="es-CL" sz="1400" dirty="0" err="1">
                          <a:solidFill>
                            <a:srgbClr val="0070C0"/>
                          </a:solidFill>
                        </a:rPr>
                        <a:t>Fashion</a:t>
                      </a:r>
                      <a:endParaRPr lang="es-CL" sz="1400" dirty="0">
                        <a:solidFill>
                          <a:srgbClr val="0070C0"/>
                        </a:solidFill>
                      </a:endParaRPr>
                    </a:p>
                  </a:txBody>
                  <a:tcPr/>
                </a:tc>
                <a:tc>
                  <a:txBody>
                    <a:bodyPr/>
                    <a:lstStyle/>
                    <a:p>
                      <a:r>
                        <a:rPr lang="es-CL" sz="1400" dirty="0" err="1">
                          <a:solidFill>
                            <a:srgbClr val="0070C0"/>
                          </a:solidFill>
                        </a:rPr>
                        <a:t>Jardy</a:t>
                      </a:r>
                      <a:r>
                        <a:rPr lang="es-CL" sz="1400" dirty="0">
                          <a:solidFill>
                            <a:srgbClr val="0070C0"/>
                          </a:solidFill>
                        </a:rPr>
                        <a:t>, FRANCIA</a:t>
                      </a:r>
                    </a:p>
                  </a:txBody>
                  <a:tcPr/>
                </a:tc>
                <a:tc>
                  <a:txBody>
                    <a:bodyPr/>
                    <a:lstStyle/>
                    <a:p>
                      <a:r>
                        <a:rPr lang="es-CL" sz="1400" dirty="0">
                          <a:solidFill>
                            <a:srgbClr val="0070C0"/>
                          </a:solidFill>
                        </a:rPr>
                        <a:t>14 – 16 Junio </a:t>
                      </a:r>
                    </a:p>
                  </a:txBody>
                  <a:tcPr/>
                </a:tc>
                <a:extLst>
                  <a:ext uri="{0D108BD9-81ED-4DB2-BD59-A6C34878D82A}">
                    <a16:rowId xmlns:a16="http://schemas.microsoft.com/office/drawing/2014/main" val="714718913"/>
                  </a:ext>
                </a:extLst>
              </a:tr>
              <a:tr h="370840">
                <a:tc>
                  <a:txBody>
                    <a:bodyPr/>
                    <a:lstStyle/>
                    <a:p>
                      <a:r>
                        <a:rPr lang="es-CL" sz="1400" dirty="0">
                          <a:solidFill>
                            <a:schemeClr val="tx1">
                              <a:lumMod val="65000"/>
                              <a:lumOff val="35000"/>
                            </a:schemeClr>
                          </a:solidFill>
                        </a:rPr>
                        <a:t>CDI 3*</a:t>
                      </a:r>
                    </a:p>
                  </a:txBody>
                  <a:tcPr anchor="ctr"/>
                </a:tc>
                <a:tc>
                  <a:txBody>
                    <a:bodyPr/>
                    <a:lstStyle/>
                    <a:p>
                      <a:r>
                        <a:rPr lang="es-CL" sz="1400" dirty="0">
                          <a:solidFill>
                            <a:schemeClr val="tx1">
                              <a:lumMod val="65000"/>
                              <a:lumOff val="35000"/>
                            </a:schemeClr>
                          </a:solidFill>
                        </a:rPr>
                        <a:t>Ronaldo, </a:t>
                      </a:r>
                      <a:r>
                        <a:rPr lang="es-CL" sz="1400" dirty="0" err="1">
                          <a:solidFill>
                            <a:schemeClr val="tx1">
                              <a:lumMod val="65000"/>
                              <a:lumOff val="35000"/>
                            </a:schemeClr>
                          </a:solidFill>
                        </a:rPr>
                        <a:t>Fashion</a:t>
                      </a:r>
                      <a:endParaRPr lang="es-CL" sz="1400" dirty="0">
                        <a:solidFill>
                          <a:schemeClr val="tx1">
                            <a:lumMod val="65000"/>
                            <a:lumOff val="35000"/>
                          </a:schemeClr>
                        </a:solidFill>
                      </a:endParaRPr>
                    </a:p>
                  </a:txBody>
                  <a:tcPr anchor="ctr"/>
                </a:tc>
                <a:tc>
                  <a:txBody>
                    <a:bodyPr/>
                    <a:lstStyle/>
                    <a:p>
                      <a:r>
                        <a:rPr lang="es-CL" sz="1400" dirty="0">
                          <a:solidFill>
                            <a:schemeClr val="tx1">
                              <a:lumMod val="65000"/>
                              <a:lumOff val="35000"/>
                            </a:schemeClr>
                          </a:solidFill>
                        </a:rPr>
                        <a:t>Deauville, FRANCIA</a:t>
                      </a:r>
                    </a:p>
                  </a:txBody>
                  <a:tcPr anchor="ctr"/>
                </a:tc>
                <a:tc>
                  <a:txBody>
                    <a:bodyPr/>
                    <a:lstStyle/>
                    <a:p>
                      <a:r>
                        <a:rPr lang="es-CL" sz="1400" dirty="0">
                          <a:solidFill>
                            <a:schemeClr val="tx1">
                              <a:lumMod val="65000"/>
                              <a:lumOff val="35000"/>
                            </a:schemeClr>
                          </a:solidFill>
                        </a:rPr>
                        <a:t> 12 – 14 Julio </a:t>
                      </a:r>
                    </a:p>
                  </a:txBody>
                  <a:tcPr anchor="ctr"/>
                </a:tc>
                <a:extLst>
                  <a:ext uri="{0D108BD9-81ED-4DB2-BD59-A6C34878D82A}">
                    <a16:rowId xmlns:a16="http://schemas.microsoft.com/office/drawing/2014/main" val="2610190962"/>
                  </a:ext>
                </a:extLst>
              </a:tr>
              <a:tr h="370840">
                <a:tc>
                  <a:txBody>
                    <a:bodyPr/>
                    <a:lstStyle/>
                    <a:p>
                      <a:r>
                        <a:rPr lang="es-CL" sz="1400" dirty="0">
                          <a:solidFill>
                            <a:srgbClr val="FF0000"/>
                          </a:solidFill>
                        </a:rPr>
                        <a:t>JJOO PARIS </a:t>
                      </a:r>
                    </a:p>
                  </a:txBody>
                  <a:tcPr/>
                </a:tc>
                <a:tc>
                  <a:txBody>
                    <a:bodyPr/>
                    <a:lstStyle/>
                    <a:p>
                      <a:r>
                        <a:rPr lang="es-CL" sz="1400" dirty="0">
                          <a:solidFill>
                            <a:srgbClr val="FF0000"/>
                          </a:solidFill>
                        </a:rPr>
                        <a:t>Ronaldo</a:t>
                      </a:r>
                    </a:p>
                  </a:txBody>
                  <a:tcPr/>
                </a:tc>
                <a:tc>
                  <a:txBody>
                    <a:bodyPr/>
                    <a:lstStyle/>
                    <a:p>
                      <a:r>
                        <a:rPr lang="es-CL" sz="1400" dirty="0">
                          <a:solidFill>
                            <a:srgbClr val="FF0000"/>
                          </a:solidFill>
                        </a:rPr>
                        <a:t>Versalles, FRANCIA</a:t>
                      </a:r>
                    </a:p>
                  </a:txBody>
                  <a:tcPr/>
                </a:tc>
                <a:tc>
                  <a:txBody>
                    <a:bodyPr/>
                    <a:lstStyle/>
                    <a:p>
                      <a:r>
                        <a:rPr lang="es-CL" sz="1400" dirty="0">
                          <a:solidFill>
                            <a:srgbClr val="FF0000"/>
                          </a:solidFill>
                        </a:rPr>
                        <a:t>26 Julio – 6 Agosto </a:t>
                      </a:r>
                    </a:p>
                  </a:txBody>
                  <a:tcPr/>
                </a:tc>
                <a:extLst>
                  <a:ext uri="{0D108BD9-81ED-4DB2-BD59-A6C34878D82A}">
                    <a16:rowId xmlns:a16="http://schemas.microsoft.com/office/drawing/2014/main" val="4196814370"/>
                  </a:ext>
                </a:extLst>
              </a:tr>
              <a:tr h="370840">
                <a:tc gridSpan="4">
                  <a:txBody>
                    <a:bodyPr/>
                    <a:lstStyle/>
                    <a:p>
                      <a:r>
                        <a:rPr lang="es-CL" sz="1400" dirty="0">
                          <a:solidFill>
                            <a:schemeClr val="tx1">
                              <a:lumMod val="65000"/>
                              <a:lumOff val="35000"/>
                            </a:schemeClr>
                          </a:solidFill>
                        </a:rPr>
                        <a:t>Luego estadía en Europa hasta fines de Noviembre para otras competencias por definir </a:t>
                      </a:r>
                    </a:p>
                  </a:txBody>
                  <a:tcPr/>
                </a:tc>
                <a:tc hMerge="1">
                  <a:txBody>
                    <a:bodyPr/>
                    <a:lstStyle/>
                    <a:p>
                      <a:endParaRPr lang="es-CL" sz="1400" dirty="0">
                        <a:solidFill>
                          <a:srgbClr val="FF0000"/>
                        </a:solidFill>
                      </a:endParaRPr>
                    </a:p>
                  </a:txBody>
                  <a:tcPr/>
                </a:tc>
                <a:tc hMerge="1">
                  <a:txBody>
                    <a:bodyPr/>
                    <a:lstStyle/>
                    <a:p>
                      <a:endParaRPr lang="es-CL" sz="1400" dirty="0">
                        <a:solidFill>
                          <a:srgbClr val="FF0000"/>
                        </a:solidFill>
                      </a:endParaRPr>
                    </a:p>
                  </a:txBody>
                  <a:tcPr/>
                </a:tc>
                <a:tc hMerge="1">
                  <a:txBody>
                    <a:bodyPr/>
                    <a:lstStyle/>
                    <a:p>
                      <a:endParaRPr lang="es-CL" sz="1400" dirty="0">
                        <a:solidFill>
                          <a:srgbClr val="FF0000"/>
                        </a:solidFill>
                      </a:endParaRPr>
                    </a:p>
                  </a:txBody>
                  <a:tcPr/>
                </a:tc>
                <a:extLst>
                  <a:ext uri="{0D108BD9-81ED-4DB2-BD59-A6C34878D82A}">
                    <a16:rowId xmlns:a16="http://schemas.microsoft.com/office/drawing/2014/main" val="1708837135"/>
                  </a:ext>
                </a:extLst>
              </a:tr>
            </a:tbl>
          </a:graphicData>
        </a:graphic>
      </p:graphicFrame>
    </p:spTree>
    <p:extLst>
      <p:ext uri="{BB962C8B-B14F-4D97-AF65-F5344CB8AC3E}">
        <p14:creationId xmlns:p14="http://schemas.microsoft.com/office/powerpoint/2010/main" val="457881094"/>
      </p:ext>
    </p:extLst>
  </p:cSld>
  <p:clrMapOvr>
    <a:masterClrMapping/>
  </p:clrMapOvr>
</p:sld>
</file>

<file path=ppt/theme/theme1.xml><?xml version="1.0" encoding="utf-8"?>
<a:theme xmlns:a="http://schemas.openxmlformats.org/drawingml/2006/main" name="Marc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Marco</Template>
  <TotalTime>1212</TotalTime>
  <Words>1719</Words>
  <Application>Microsoft Macintosh PowerPoint</Application>
  <PresentationFormat>Panorámica</PresentationFormat>
  <Paragraphs>142</Paragraphs>
  <Slides>13</Slides>
  <Notes>0</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Calibri</vt:lpstr>
      <vt:lpstr>Corbel</vt:lpstr>
      <vt:lpstr>Wingdings</vt:lpstr>
      <vt:lpstr>Wingdings 2</vt:lpstr>
      <vt:lpstr>Marco</vt:lpstr>
      <vt:lpstr>PLAN GIRA DEPORTIVA y SELECCIÓN DE BINOMIO CHILENO PARA JJOO PARÍS 2024</vt:lpstr>
      <vt:lpstr>ANTECEDENTES</vt:lpstr>
      <vt:lpstr>ANTECEDENTES Svenja Grimm</vt:lpstr>
      <vt:lpstr>ANTECEDENTES Virginia Yarur</vt:lpstr>
      <vt:lpstr>ANTECEDENTES</vt:lpstr>
      <vt:lpstr>PLAN GIRA DEPORTIVA  SVENJA GRIMM / DOCTOR ROSSI  TEJAS VERDES DRESSAGE</vt:lpstr>
      <vt:lpstr>CALENDARIO DE COMPETENCIAS (en azul las que habilitan para MER)</vt:lpstr>
      <vt:lpstr>PLAN GIRA DEPORTIVA VIRGINIA YARUR/ RONALDO  VIRGINIA YARUR DRESSAGE</vt:lpstr>
      <vt:lpstr>CALENDARIO DE COMPETENCIAS (en azul las que habilitan para MER)</vt:lpstr>
      <vt:lpstr>PROCESO DE CLASIFICACIÓN PARA CUPO OLÍMPICO DE CHILE.</vt:lpstr>
      <vt:lpstr>PROCESO DE CLASIFICACIÓN</vt:lpstr>
      <vt:lpstr>COMENTARIOS</vt:lpstr>
      <vt:lpstr>FINANCIAMIENTO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GIRA DEPORTIVA JJOO PARÍS 2024 y otras COMPETENCIAS INTERNACIONALES</dc:title>
  <dc:creator>Francisca Marre Marre</dc:creator>
  <cp:lastModifiedBy>Francisca Marre Marre</cp:lastModifiedBy>
  <cp:revision>53</cp:revision>
  <dcterms:created xsi:type="dcterms:W3CDTF">2024-01-06T02:17:49Z</dcterms:created>
  <dcterms:modified xsi:type="dcterms:W3CDTF">2024-01-16T03:49:13Z</dcterms:modified>
</cp:coreProperties>
</file>